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2" r:id="rId4"/>
    <p:sldId id="265" r:id="rId5"/>
    <p:sldId id="315" r:id="rId6"/>
    <p:sldId id="341" r:id="rId7"/>
    <p:sldId id="336" r:id="rId8"/>
    <p:sldId id="343" r:id="rId9"/>
    <p:sldId id="318" r:id="rId10"/>
    <p:sldId id="326" r:id="rId11"/>
    <p:sldId id="327" r:id="rId12"/>
    <p:sldId id="331" r:id="rId13"/>
    <p:sldId id="329" r:id="rId14"/>
    <p:sldId id="330" r:id="rId15"/>
    <p:sldId id="320" r:id="rId16"/>
    <p:sldId id="335" r:id="rId17"/>
    <p:sldId id="325" r:id="rId18"/>
  </p:sldIdLst>
  <p:sldSz cx="12192000" cy="7019925"/>
  <p:notesSz cx="6858000" cy="9144000"/>
  <p:embeddedFontLst>
    <p:embeddedFont>
      <p:font typeface="Poppins" panose="020B0600000101010101" charset="0"/>
      <p:regular r:id="rId20"/>
      <p:bold r:id="rId21"/>
      <p:italic r:id="rId22"/>
      <p:boldItalic r:id="rId23"/>
    </p:embeddedFont>
    <p:embeddedFont>
      <p:font typeface="Franklin Gothic Demi" panose="020B0703020102020204" pitchFamily="34" charset="0"/>
      <p:regular r:id="rId24"/>
      <p:italic r:id="rId25"/>
    </p:embeddedFont>
    <p:embeddedFont>
      <p:font typeface="times" panose="02020603050405020304" pitchFamily="18" charset="0"/>
      <p:regular r:id="rId26"/>
      <p:bold r:id="rId27"/>
      <p:italic r:id="rId28"/>
      <p:boldItalic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en-US"/>
    </a:defPPr>
    <a:lvl1pPr marL="0" algn="l" defTabSz="614643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1pPr>
    <a:lvl2pPr marL="307322" algn="l" defTabSz="614643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2pPr>
    <a:lvl3pPr marL="614643" algn="l" defTabSz="614643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3pPr>
    <a:lvl4pPr marL="921964" algn="l" defTabSz="614643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4pPr>
    <a:lvl5pPr marL="1229284" algn="l" defTabSz="614643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5pPr>
    <a:lvl6pPr marL="1536608" algn="l" defTabSz="614643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6pPr>
    <a:lvl7pPr marL="1843927" algn="l" defTabSz="614643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7pPr>
    <a:lvl8pPr marL="2151249" algn="l" defTabSz="614643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8pPr>
    <a:lvl9pPr marL="2458570" algn="l" defTabSz="614643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74" userDrawn="1">
          <p15:clr>
            <a:srgbClr val="A4A3A4"/>
          </p15:clr>
        </p15:guide>
        <p15:guide id="2" pos="19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EAE3"/>
    <a:srgbClr val="145750"/>
    <a:srgbClr val="418F83"/>
    <a:srgbClr val="56A8A4"/>
    <a:srgbClr val="D2CFFE"/>
    <a:srgbClr val="3D766A"/>
    <a:srgbClr val="FAF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6149" autoAdjust="0"/>
  </p:normalViewPr>
  <p:slideViewPr>
    <p:cSldViewPr>
      <p:cViewPr varScale="1">
        <p:scale>
          <a:sx n="81" d="100"/>
          <a:sy n="81" d="100"/>
        </p:scale>
        <p:origin x="108" y="642"/>
      </p:cViewPr>
      <p:guideLst>
        <p:guide orient="horz" pos="1474"/>
        <p:guide pos="19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6142E-FDEE-44B6-8015-3E28266ADC98}" type="datetimeFigureOut">
              <a:rPr lang="ko-KR" altLang="en-US" smtClean="0"/>
              <a:t>2025-08-01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49300" y="1143000"/>
            <a:ext cx="5359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6B48A2-7003-4809-9C5B-B3C0DBBEE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242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14643" rtl="0" eaLnBrk="1" latinLnBrk="1" hangingPunct="1">
      <a:defRPr sz="807" kern="1200">
        <a:solidFill>
          <a:schemeClr val="tx1"/>
        </a:solidFill>
        <a:latin typeface="+mn-lt"/>
        <a:ea typeface="+mn-ea"/>
        <a:cs typeface="+mn-cs"/>
      </a:defRPr>
    </a:lvl1pPr>
    <a:lvl2pPr marL="307322" algn="l" defTabSz="614643" rtl="0" eaLnBrk="1" latinLnBrk="1" hangingPunct="1">
      <a:defRPr sz="807" kern="1200">
        <a:solidFill>
          <a:schemeClr val="tx1"/>
        </a:solidFill>
        <a:latin typeface="+mn-lt"/>
        <a:ea typeface="+mn-ea"/>
        <a:cs typeface="+mn-cs"/>
      </a:defRPr>
    </a:lvl2pPr>
    <a:lvl3pPr marL="614643" algn="l" defTabSz="614643" rtl="0" eaLnBrk="1" latinLnBrk="1" hangingPunct="1">
      <a:defRPr sz="807" kern="1200">
        <a:solidFill>
          <a:schemeClr val="tx1"/>
        </a:solidFill>
        <a:latin typeface="+mn-lt"/>
        <a:ea typeface="+mn-ea"/>
        <a:cs typeface="+mn-cs"/>
      </a:defRPr>
    </a:lvl3pPr>
    <a:lvl4pPr marL="921964" algn="l" defTabSz="614643" rtl="0" eaLnBrk="1" latinLnBrk="1" hangingPunct="1">
      <a:defRPr sz="807" kern="1200">
        <a:solidFill>
          <a:schemeClr val="tx1"/>
        </a:solidFill>
        <a:latin typeface="+mn-lt"/>
        <a:ea typeface="+mn-ea"/>
        <a:cs typeface="+mn-cs"/>
      </a:defRPr>
    </a:lvl4pPr>
    <a:lvl5pPr marL="1229284" algn="l" defTabSz="614643" rtl="0" eaLnBrk="1" latinLnBrk="1" hangingPunct="1">
      <a:defRPr sz="807" kern="1200">
        <a:solidFill>
          <a:schemeClr val="tx1"/>
        </a:solidFill>
        <a:latin typeface="+mn-lt"/>
        <a:ea typeface="+mn-ea"/>
        <a:cs typeface="+mn-cs"/>
      </a:defRPr>
    </a:lvl5pPr>
    <a:lvl6pPr marL="1536608" algn="l" defTabSz="614643" rtl="0" eaLnBrk="1" latinLnBrk="1" hangingPunct="1">
      <a:defRPr sz="807" kern="1200">
        <a:solidFill>
          <a:schemeClr val="tx1"/>
        </a:solidFill>
        <a:latin typeface="+mn-lt"/>
        <a:ea typeface="+mn-ea"/>
        <a:cs typeface="+mn-cs"/>
      </a:defRPr>
    </a:lvl6pPr>
    <a:lvl7pPr marL="1843927" algn="l" defTabSz="614643" rtl="0" eaLnBrk="1" latinLnBrk="1" hangingPunct="1">
      <a:defRPr sz="807" kern="1200">
        <a:solidFill>
          <a:schemeClr val="tx1"/>
        </a:solidFill>
        <a:latin typeface="+mn-lt"/>
        <a:ea typeface="+mn-ea"/>
        <a:cs typeface="+mn-cs"/>
      </a:defRPr>
    </a:lvl7pPr>
    <a:lvl8pPr marL="2151249" algn="l" defTabSz="614643" rtl="0" eaLnBrk="1" latinLnBrk="1" hangingPunct="1">
      <a:defRPr sz="807" kern="1200">
        <a:solidFill>
          <a:schemeClr val="tx1"/>
        </a:solidFill>
        <a:latin typeface="+mn-lt"/>
        <a:ea typeface="+mn-ea"/>
        <a:cs typeface="+mn-cs"/>
      </a:defRPr>
    </a:lvl8pPr>
    <a:lvl9pPr marL="2458570" algn="l" defTabSz="614643" rtl="0" eaLnBrk="1" latinLnBrk="1" hangingPunct="1">
      <a:defRPr sz="80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B48A2-7003-4809-9C5B-B3C0DBBEE85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875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81FD5-A3C1-102A-975F-328AC9FB2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8DC59FB-5D30-69B2-4C27-0C5228B1CA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49300" y="1143000"/>
            <a:ext cx="5359400" cy="30861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C9B9E21-E6E8-D259-287B-6CD563E8A1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85F385-CE1E-F512-E8F2-5EF50ACF05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B48A2-7003-4809-9C5B-B3C0DBBEE85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013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DB636-6120-2B24-B297-ED30FB05D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16833D7-E452-E277-3FA1-E407E26B7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49300" y="1143000"/>
            <a:ext cx="5359400" cy="30861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C83CF8C-CA51-0EA1-ED63-FC9135962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25509A-4897-C4D0-B2F2-E02E7666C7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B48A2-7003-4809-9C5B-B3C0DBBEE85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828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F542D-1E7E-18F0-166F-097A6CDC7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DDF8806-E7AA-EFED-835C-6FA201D044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49300" y="1143000"/>
            <a:ext cx="5359400" cy="30861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1AC17DD-FC59-C069-84BD-D24174F174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49907D-4B04-8AF7-4E9A-839AA80B8E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B48A2-7003-4809-9C5B-B3C0DBBEE85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635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53818"/>
            <a:ext cx="5181600" cy="10031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651972"/>
            <a:ext cx="4267200" cy="11959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6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4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7418"/>
            <a:ext cx="1371600" cy="399312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7418"/>
            <a:ext cx="4013200" cy="39931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3007304"/>
            <a:ext cx="5181600" cy="92949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83565"/>
            <a:ext cx="5181600" cy="1023739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0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15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23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30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38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45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653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4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91993"/>
            <a:ext cx="2692400" cy="3088551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91993"/>
            <a:ext cx="2692400" cy="3088551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3" y="1047573"/>
            <a:ext cx="2693459" cy="43657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08" indent="0">
              <a:buNone/>
              <a:defRPr sz="1333" b="1"/>
            </a:lvl2pPr>
            <a:lvl3pPr marL="609615" indent="0">
              <a:buNone/>
              <a:defRPr sz="1200" b="1"/>
            </a:lvl3pPr>
            <a:lvl4pPr marL="914423" indent="0">
              <a:buNone/>
              <a:defRPr sz="1067" b="1"/>
            </a:lvl4pPr>
            <a:lvl5pPr marL="1219230" indent="0">
              <a:buNone/>
              <a:defRPr sz="1067" b="1"/>
            </a:lvl5pPr>
            <a:lvl6pPr marL="1524038" indent="0">
              <a:buNone/>
              <a:defRPr sz="1067" b="1"/>
            </a:lvl6pPr>
            <a:lvl7pPr marL="1828845" indent="0">
              <a:buNone/>
              <a:defRPr sz="1067" b="1"/>
            </a:lvl7pPr>
            <a:lvl8pPr marL="2133653" indent="0">
              <a:buNone/>
              <a:defRPr sz="1067" b="1"/>
            </a:lvl8pPr>
            <a:lvl9pPr marL="2438461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3" y="1484151"/>
            <a:ext cx="2693459" cy="2696388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6" y="1047573"/>
            <a:ext cx="2694517" cy="43657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08" indent="0">
              <a:buNone/>
              <a:defRPr sz="1333" b="1"/>
            </a:lvl2pPr>
            <a:lvl3pPr marL="609615" indent="0">
              <a:buNone/>
              <a:defRPr sz="1200" b="1"/>
            </a:lvl3pPr>
            <a:lvl4pPr marL="914423" indent="0">
              <a:buNone/>
              <a:defRPr sz="1067" b="1"/>
            </a:lvl4pPr>
            <a:lvl5pPr marL="1219230" indent="0">
              <a:buNone/>
              <a:defRPr sz="1067" b="1"/>
            </a:lvl5pPr>
            <a:lvl6pPr marL="1524038" indent="0">
              <a:buNone/>
              <a:defRPr sz="1067" b="1"/>
            </a:lvl6pPr>
            <a:lvl7pPr marL="1828845" indent="0">
              <a:buNone/>
              <a:defRPr sz="1067" b="1"/>
            </a:lvl7pPr>
            <a:lvl8pPr marL="2133653" indent="0">
              <a:buNone/>
              <a:defRPr sz="1067" b="1"/>
            </a:lvl8pPr>
            <a:lvl9pPr marL="2438461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6" y="1484151"/>
            <a:ext cx="2694517" cy="2696388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2" y="186331"/>
            <a:ext cx="2005542" cy="792992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8" y="186334"/>
            <a:ext cx="3407834" cy="3994208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2" y="979326"/>
            <a:ext cx="2005542" cy="3201216"/>
          </a:xfrm>
        </p:spPr>
        <p:txBody>
          <a:bodyPr/>
          <a:lstStyle>
            <a:lvl1pPr marL="0" indent="0">
              <a:buNone/>
              <a:defRPr sz="933"/>
            </a:lvl1pPr>
            <a:lvl2pPr marL="304808" indent="0">
              <a:buNone/>
              <a:defRPr sz="800"/>
            </a:lvl2pPr>
            <a:lvl3pPr marL="609615" indent="0">
              <a:buNone/>
              <a:defRPr sz="667"/>
            </a:lvl3pPr>
            <a:lvl4pPr marL="914423" indent="0">
              <a:buNone/>
              <a:defRPr sz="600"/>
            </a:lvl4pPr>
            <a:lvl5pPr marL="1219230" indent="0">
              <a:buNone/>
              <a:defRPr sz="600"/>
            </a:lvl5pPr>
            <a:lvl6pPr marL="1524038" indent="0">
              <a:buNone/>
              <a:defRPr sz="600"/>
            </a:lvl6pPr>
            <a:lvl7pPr marL="1828845" indent="0">
              <a:buNone/>
              <a:defRPr sz="600"/>
            </a:lvl7pPr>
            <a:lvl8pPr marL="2133653" indent="0">
              <a:buNone/>
              <a:defRPr sz="600"/>
            </a:lvl8pPr>
            <a:lvl9pPr marL="2438461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75965"/>
            <a:ext cx="3657600" cy="386746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18162"/>
            <a:ext cx="3657600" cy="2807970"/>
          </a:xfrm>
        </p:spPr>
        <p:txBody>
          <a:bodyPr/>
          <a:lstStyle>
            <a:lvl1pPr marL="0" indent="0">
              <a:buNone/>
              <a:defRPr sz="2133"/>
            </a:lvl1pPr>
            <a:lvl2pPr marL="304808" indent="0">
              <a:buNone/>
              <a:defRPr sz="1867"/>
            </a:lvl2pPr>
            <a:lvl3pPr marL="609615" indent="0">
              <a:buNone/>
              <a:defRPr sz="1600"/>
            </a:lvl3pPr>
            <a:lvl4pPr marL="914423" indent="0">
              <a:buNone/>
              <a:defRPr sz="1333"/>
            </a:lvl4pPr>
            <a:lvl5pPr marL="1219230" indent="0">
              <a:buNone/>
              <a:defRPr sz="1333"/>
            </a:lvl5pPr>
            <a:lvl6pPr marL="1524038" indent="0">
              <a:buNone/>
              <a:defRPr sz="1333"/>
            </a:lvl6pPr>
            <a:lvl7pPr marL="1828845" indent="0">
              <a:buNone/>
              <a:defRPr sz="1333"/>
            </a:lvl7pPr>
            <a:lvl8pPr marL="2133653" indent="0">
              <a:buNone/>
              <a:defRPr sz="1333"/>
            </a:lvl8pPr>
            <a:lvl9pPr marL="2438461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662711"/>
            <a:ext cx="3657600" cy="549244"/>
          </a:xfrm>
        </p:spPr>
        <p:txBody>
          <a:bodyPr/>
          <a:lstStyle>
            <a:lvl1pPr marL="0" indent="0">
              <a:buNone/>
              <a:defRPr sz="933"/>
            </a:lvl1pPr>
            <a:lvl2pPr marL="304808" indent="0">
              <a:buNone/>
              <a:defRPr sz="800"/>
            </a:lvl2pPr>
            <a:lvl3pPr marL="609615" indent="0">
              <a:buNone/>
              <a:defRPr sz="667"/>
            </a:lvl3pPr>
            <a:lvl4pPr marL="914423" indent="0">
              <a:buNone/>
              <a:defRPr sz="600"/>
            </a:lvl4pPr>
            <a:lvl5pPr marL="1219230" indent="0">
              <a:buNone/>
              <a:defRPr sz="600"/>
            </a:lvl5pPr>
            <a:lvl6pPr marL="1524038" indent="0">
              <a:buNone/>
              <a:defRPr sz="600"/>
            </a:lvl6pPr>
            <a:lvl7pPr marL="1828845" indent="0">
              <a:buNone/>
              <a:defRPr sz="600"/>
            </a:lvl7pPr>
            <a:lvl8pPr marL="2133653" indent="0">
              <a:buNone/>
              <a:defRPr sz="600"/>
            </a:lvl8pPr>
            <a:lvl9pPr marL="2438461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7415"/>
            <a:ext cx="5486400" cy="7799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91993"/>
            <a:ext cx="5486400" cy="3088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337623"/>
            <a:ext cx="1422400" cy="249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337623"/>
            <a:ext cx="1930400" cy="249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337623"/>
            <a:ext cx="1422400" cy="249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09615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times" panose="02020603050405020304" pitchFamily="18" charset="0"/>
          <a:ea typeface="+mj-ea"/>
          <a:cs typeface="times" panose="02020603050405020304" pitchFamily="18" charset="0"/>
        </a:defRPr>
      </a:lvl1pPr>
    </p:titleStyle>
    <p:bodyStyle>
      <a:lvl1pPr marL="228605" indent="-228605" algn="l" defTabSz="609615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times" panose="02020603050405020304" pitchFamily="18" charset="0"/>
          <a:ea typeface="+mn-ea"/>
          <a:cs typeface="times" panose="02020603050405020304" pitchFamily="18" charset="0"/>
        </a:defRPr>
      </a:lvl1pPr>
      <a:lvl2pPr marL="495313" indent="-190506" algn="l" defTabSz="609615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times" panose="02020603050405020304" pitchFamily="18" charset="0"/>
          <a:ea typeface="+mn-ea"/>
          <a:cs typeface="times" panose="02020603050405020304" pitchFamily="18" charset="0"/>
        </a:defRPr>
      </a:lvl2pPr>
      <a:lvl3pPr marL="762019" indent="-152404" algn="l" defTabSz="609615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times" panose="02020603050405020304" pitchFamily="18" charset="0"/>
          <a:ea typeface="+mn-ea"/>
          <a:cs typeface="times" panose="02020603050405020304" pitchFamily="18" charset="0"/>
        </a:defRPr>
      </a:lvl3pPr>
      <a:lvl4pPr marL="1066827" indent="-152404" algn="l" defTabSz="609615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times" panose="02020603050405020304" pitchFamily="18" charset="0"/>
          <a:ea typeface="+mn-ea"/>
          <a:cs typeface="times" panose="02020603050405020304" pitchFamily="18" charset="0"/>
        </a:defRPr>
      </a:lvl4pPr>
      <a:lvl5pPr marL="1371635" indent="-152404" algn="l" defTabSz="609615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times" panose="02020603050405020304" pitchFamily="18" charset="0"/>
          <a:ea typeface="+mn-ea"/>
          <a:cs typeface="times" panose="02020603050405020304" pitchFamily="18" charset="0"/>
        </a:defRPr>
      </a:lvl5pPr>
      <a:lvl6pPr marL="1676442" indent="-152404" algn="l" defTabSz="609615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50" indent="-152404" algn="l" defTabSz="609615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057" indent="-152404" algn="l" defTabSz="609615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865" indent="-152404" algn="l" defTabSz="609615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1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08" algn="l" defTabSz="60961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15" algn="l" defTabSz="60961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23" algn="l" defTabSz="60961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30" algn="l" defTabSz="60961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38" algn="l" defTabSz="60961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45" algn="l" defTabSz="60961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653" algn="l" defTabSz="60961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461" algn="l" defTabSz="60961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4.svg"/><Relationship Id="rId10" Type="http://schemas.openxmlformats.org/officeDocument/2006/relationships/image" Target="../media/image7.gif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17.png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124422">
            <a:off x="3129611" y="-2527661"/>
            <a:ext cx="11034153" cy="11020361"/>
          </a:xfrm>
          <a:custGeom>
            <a:avLst/>
            <a:gdLst/>
            <a:ahLst/>
            <a:cxnLst/>
            <a:rect l="l" t="t" r="r" b="b"/>
            <a:pathLst>
              <a:path w="16551230" h="16530541">
                <a:moveTo>
                  <a:pt x="0" y="0"/>
                </a:moveTo>
                <a:lnTo>
                  <a:pt x="16551230" y="0"/>
                </a:lnTo>
                <a:lnTo>
                  <a:pt x="16551230" y="16530541"/>
                </a:lnTo>
                <a:lnTo>
                  <a:pt x="0" y="165305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sz="807" dirty="0"/>
          </a:p>
        </p:txBody>
      </p:sp>
      <p:sp>
        <p:nvSpPr>
          <p:cNvPr id="3" name="Freeform 3"/>
          <p:cNvSpPr/>
          <p:nvPr/>
        </p:nvSpPr>
        <p:spPr>
          <a:xfrm rot="-9088373">
            <a:off x="6759289" y="-142494"/>
            <a:ext cx="8752039" cy="9310679"/>
          </a:xfrm>
          <a:custGeom>
            <a:avLst/>
            <a:gdLst/>
            <a:ahLst/>
            <a:cxnLst/>
            <a:rect l="l" t="t" r="r" b="b"/>
            <a:pathLst>
              <a:path w="13128058" h="13966019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807" dirty="0"/>
          </a:p>
        </p:txBody>
      </p:sp>
      <p:grpSp>
        <p:nvGrpSpPr>
          <p:cNvPr id="7" name="Group 7"/>
          <p:cNvGrpSpPr/>
          <p:nvPr/>
        </p:nvGrpSpPr>
        <p:grpSpPr>
          <a:xfrm>
            <a:off x="3758689" y="775585"/>
            <a:ext cx="4703408" cy="4703408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gradFill>
                <a:gsLst>
                  <a:gs pos="0">
                    <a:srgbClr val="8C52FF">
                      <a:alpha val="100000"/>
                    </a:srgbClr>
                  </a:gs>
                  <a:gs pos="100000">
                    <a:srgbClr val="5CE1E6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ko-KR" altLang="en-US" sz="807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807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919545" y="1470001"/>
            <a:ext cx="4397781" cy="1593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54"/>
              </a:lnSpc>
              <a:spcBef>
                <a:spcPct val="0"/>
              </a:spcBef>
            </a:pPr>
            <a:r>
              <a:rPr lang="en-US" sz="9682" b="1" dirty="0">
                <a:solidFill>
                  <a:srgbClr val="FFFFFF"/>
                </a:solidFill>
                <a:latin typeface="Franklin Gothic Demi" panose="020B0703020102020204" pitchFamily="34" charset="0"/>
                <a:ea typeface="Barlow Condensed Bold"/>
                <a:cs typeface="Barlow Condensed Bold"/>
                <a:sym typeface="Barlow Condensed Bold"/>
              </a:rPr>
              <a:t>LAST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919545" y="2741598"/>
            <a:ext cx="4397781" cy="1593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54"/>
              </a:lnSpc>
              <a:spcBef>
                <a:spcPct val="0"/>
              </a:spcBef>
            </a:pPr>
            <a:r>
              <a:rPr lang="en-US" sz="9682" b="1" dirty="0">
                <a:solidFill>
                  <a:srgbClr val="5EDBE7"/>
                </a:solidFill>
                <a:latin typeface="Franklin Gothic Demi" panose="020B0703020102020204" pitchFamily="34" charset="0"/>
                <a:ea typeface="Barlow Condensed Bold"/>
                <a:cs typeface="Barlow Condensed Bold"/>
                <a:sym typeface="Barlow Condensed Bold"/>
              </a:rPr>
              <a:t>ALBUM</a:t>
            </a:r>
          </a:p>
        </p:txBody>
      </p:sp>
      <p:sp>
        <p:nvSpPr>
          <p:cNvPr id="12" name="Freeform 12"/>
          <p:cNvSpPr/>
          <p:nvPr/>
        </p:nvSpPr>
        <p:spPr>
          <a:xfrm rot="4862015">
            <a:off x="6771973" y="1849360"/>
            <a:ext cx="8689933" cy="4297359"/>
          </a:xfrm>
          <a:custGeom>
            <a:avLst/>
            <a:gdLst/>
            <a:ahLst/>
            <a:cxnLst/>
            <a:rect l="l" t="t" r="r" b="b"/>
            <a:pathLst>
              <a:path w="13034898" h="6446038">
                <a:moveTo>
                  <a:pt x="0" y="0"/>
                </a:moveTo>
                <a:lnTo>
                  <a:pt x="13034898" y="0"/>
                </a:lnTo>
                <a:lnTo>
                  <a:pt x="13034898" y="6446038"/>
                </a:lnTo>
                <a:lnTo>
                  <a:pt x="0" y="64460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r="-134" b="-129447"/>
            </a:stretch>
          </a:blipFill>
        </p:spPr>
        <p:txBody>
          <a:bodyPr/>
          <a:lstStyle/>
          <a:p>
            <a:endParaRPr lang="ko-KR" altLang="en-US" sz="807"/>
          </a:p>
        </p:txBody>
      </p:sp>
      <p:sp>
        <p:nvSpPr>
          <p:cNvPr id="13" name="Freeform 13"/>
          <p:cNvSpPr/>
          <p:nvPr/>
        </p:nvSpPr>
        <p:spPr>
          <a:xfrm rot="-6492416">
            <a:off x="-3136607" y="2502469"/>
            <a:ext cx="8689932" cy="4297359"/>
          </a:xfrm>
          <a:custGeom>
            <a:avLst/>
            <a:gdLst/>
            <a:ahLst/>
            <a:cxnLst/>
            <a:rect l="l" t="t" r="r" b="b"/>
            <a:pathLst>
              <a:path w="13034898" h="6446038">
                <a:moveTo>
                  <a:pt x="0" y="0"/>
                </a:moveTo>
                <a:lnTo>
                  <a:pt x="13034898" y="0"/>
                </a:lnTo>
                <a:lnTo>
                  <a:pt x="13034898" y="6446039"/>
                </a:lnTo>
                <a:lnTo>
                  <a:pt x="0" y="64460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134" b="-129447"/>
            </a:stretch>
          </a:blipFill>
        </p:spPr>
        <p:txBody>
          <a:bodyPr/>
          <a:lstStyle/>
          <a:p>
            <a:endParaRPr lang="ko-KR" altLang="en-US" sz="807"/>
          </a:p>
        </p:txBody>
      </p:sp>
      <p:sp>
        <p:nvSpPr>
          <p:cNvPr id="14" name="Freeform 14"/>
          <p:cNvSpPr/>
          <p:nvPr/>
        </p:nvSpPr>
        <p:spPr>
          <a:xfrm>
            <a:off x="8940800" y="-1488365"/>
            <a:ext cx="5486400" cy="54864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 sz="807"/>
          </a:p>
        </p:txBody>
      </p:sp>
      <p:sp>
        <p:nvSpPr>
          <p:cNvPr id="15" name="Freeform 15"/>
          <p:cNvSpPr/>
          <p:nvPr/>
        </p:nvSpPr>
        <p:spPr>
          <a:xfrm>
            <a:off x="9021334" y="-1433872"/>
            <a:ext cx="5486400" cy="54864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 sz="807"/>
          </a:p>
        </p:txBody>
      </p:sp>
      <p:sp>
        <p:nvSpPr>
          <p:cNvPr id="16" name="Freeform 16"/>
          <p:cNvSpPr/>
          <p:nvPr/>
        </p:nvSpPr>
        <p:spPr>
          <a:xfrm>
            <a:off x="2146072" y="-859941"/>
            <a:ext cx="7944725" cy="7954669"/>
          </a:xfrm>
          <a:custGeom>
            <a:avLst/>
            <a:gdLst/>
            <a:ahLst/>
            <a:cxnLst/>
            <a:rect l="l" t="t" r="r" b="b"/>
            <a:pathLst>
              <a:path w="11917088" h="11932003">
                <a:moveTo>
                  <a:pt x="0" y="0"/>
                </a:moveTo>
                <a:lnTo>
                  <a:pt x="11917088" y="0"/>
                </a:lnTo>
                <a:lnTo>
                  <a:pt x="11917088" y="11932003"/>
                </a:lnTo>
                <a:lnTo>
                  <a:pt x="0" y="119320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 sz="807" dirty="0"/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0">
            <a:alphaModFix amt="21999"/>
          </a:blip>
          <a:srcRect/>
          <a:stretch>
            <a:fillRect/>
          </a:stretch>
        </p:blipFill>
        <p:spPr>
          <a:xfrm>
            <a:off x="7450648" y="4870386"/>
            <a:ext cx="1959450" cy="195945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>
            <a:alphaModFix amt="21999"/>
          </a:blip>
          <a:srcRect/>
          <a:stretch>
            <a:fillRect/>
          </a:stretch>
        </p:blipFill>
        <p:spPr>
          <a:xfrm>
            <a:off x="3891933" y="924895"/>
            <a:ext cx="4413867" cy="441386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70A43F7-4A4B-3125-D5EC-B7B2FADBB537}"/>
              </a:ext>
            </a:extLst>
          </p:cNvPr>
          <p:cNvSpPr/>
          <p:nvPr/>
        </p:nvSpPr>
        <p:spPr>
          <a:xfrm>
            <a:off x="3717797" y="5858359"/>
            <a:ext cx="4801277" cy="471989"/>
          </a:xfrm>
          <a:prstGeom prst="rect">
            <a:avLst/>
          </a:prstGeom>
          <a:noFill/>
          <a:ln>
            <a:noFill/>
          </a:ln>
        </p:spPr>
        <p:txBody>
          <a:bodyPr wrap="square" lIns="60960" tIns="30480" rIns="60960" bIns="30480">
            <a:spAutoFit/>
          </a:bodyPr>
          <a:lstStyle/>
          <a:p>
            <a:pPr algn="ctr"/>
            <a:r>
              <a:rPr lang="ko-KR" altLang="en-US" sz="2667" dirty="0">
                <a:ln w="13462">
                  <a:noFill/>
                  <a:prstDash val="solid"/>
                </a:ln>
                <a:solidFill>
                  <a:schemeClr val="bg1"/>
                </a:solidFill>
                <a:effectLst>
                  <a:glow rad="101600">
                    <a:srgbClr val="418F83">
                      <a:alpha val="60000"/>
                    </a:srgbClr>
                  </a:glow>
                </a:effectLst>
              </a:rPr>
              <a:t>당신의 목소리를 들려주세요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2" grpId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C44C3C-2749-D55F-001F-7BF1F51EA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088DD06-379C-2358-C268-D42DB40BBD0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13" y="0"/>
            <a:ext cx="12191987" cy="7019925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2583A65F-B3B4-FB80-590F-A13F2BEEBE0C}"/>
              </a:ext>
            </a:extLst>
          </p:cNvPr>
          <p:cNvSpPr txBox="1"/>
          <p:nvPr/>
        </p:nvSpPr>
        <p:spPr>
          <a:xfrm>
            <a:off x="234073" y="250745"/>
            <a:ext cx="10515600" cy="129222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ts val="4752"/>
              </a:lnSpc>
            </a:pPr>
            <a:r>
              <a:rPr lang="en-US" sz="4400" b="1" dirty="0">
                <a:solidFill>
                  <a:schemeClr val="bg1"/>
                </a:solidFill>
                <a:latin typeface="+mn-ea"/>
                <a:cs typeface="Gotham Bold"/>
                <a:sym typeface="Gotham Bold"/>
              </a:rPr>
              <a:t>04. </a:t>
            </a:r>
            <a:r>
              <a:rPr lang="ko-KR" altLang="en-US" sz="4400" b="1" dirty="0">
                <a:solidFill>
                  <a:schemeClr val="bg1"/>
                </a:solidFill>
                <a:latin typeface="+mn-ea"/>
                <a:cs typeface="Gotham Bold"/>
                <a:sym typeface="Gotham Bold"/>
              </a:rPr>
              <a:t>서비스 개발</a:t>
            </a:r>
            <a:r>
              <a:rPr lang="en-US" altLang="ko-KR" sz="4400" b="1" dirty="0">
                <a:solidFill>
                  <a:schemeClr val="bg1"/>
                </a:solidFill>
                <a:latin typeface="+mn-ea"/>
                <a:cs typeface="Gotham Bold"/>
                <a:sym typeface="Gotham Bold"/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  <a:latin typeface="+mn-ea"/>
                <a:cs typeface="Gotham Bold"/>
                <a:sym typeface="Gotham Bold"/>
              </a:rPr>
              <a:t>음원생성</a:t>
            </a:r>
            <a:endParaRPr lang="en-US" sz="3200" b="1" dirty="0">
              <a:solidFill>
                <a:schemeClr val="bg1"/>
              </a:solidFill>
              <a:latin typeface="+mn-ea"/>
              <a:cs typeface="Gotham Bold"/>
              <a:sym typeface="Gotham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14CD31-4D38-0A3C-A98D-FA359D7F0E6A}"/>
              </a:ext>
            </a:extLst>
          </p:cNvPr>
          <p:cNvSpPr txBox="1"/>
          <p:nvPr/>
        </p:nvSpPr>
        <p:spPr>
          <a:xfrm>
            <a:off x="457200" y="1542971"/>
            <a:ext cx="10985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음원 </a:t>
            </a:r>
            <a:r>
              <a:rPr lang="ko-KR" altLang="en-US" sz="2000" b="1" dirty="0" err="1">
                <a:solidFill>
                  <a:schemeClr val="bg1"/>
                </a:solidFill>
                <a:latin typeface="+mn-ea"/>
              </a:rPr>
              <a:t>생성모델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z="2000" b="1" dirty="0" err="1">
                <a:solidFill>
                  <a:schemeClr val="bg1"/>
                </a:solidFill>
                <a:latin typeface="+mn-ea"/>
              </a:rPr>
              <a:t>YuE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)</a:t>
            </a:r>
          </a:p>
          <a:p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YuE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는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HKUST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와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M-A-P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가 공동 개발한 오픈소스 기반 음악 생성 모델 시리즈로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사용자가 입력한 가사와 장르를 바탕으로 보컬과 반주가 모두 포함된 노래 전체를 생성할 수 있는 모델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HuggingFace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및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GitHub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에서 공개된 모델 가중치 및 추론 코드 제공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8FA57E1-F4D4-8BCE-EC89-FE6ACC5E6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276020"/>
              </p:ext>
            </p:extLst>
          </p:nvPr>
        </p:nvGraphicFramePr>
        <p:xfrm>
          <a:off x="762000" y="3128962"/>
          <a:ext cx="10680700" cy="1521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95778">
                  <a:extLst>
                    <a:ext uri="{9D8B030D-6E8A-4147-A177-3AD203B41FA5}">
                      <a16:colId xmlns:a16="http://schemas.microsoft.com/office/drawing/2014/main" val="4159069863"/>
                    </a:ext>
                  </a:extLst>
                </a:gridCol>
                <a:gridCol w="8484922">
                  <a:extLst>
                    <a:ext uri="{9D8B030D-6E8A-4147-A177-3AD203B41FA5}">
                      <a16:colId xmlns:a16="http://schemas.microsoft.com/office/drawing/2014/main" val="4231162674"/>
                    </a:ext>
                  </a:extLst>
                </a:gridCol>
              </a:tblGrid>
              <a:tr h="4086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버전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특징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504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+mn-ea"/>
                          <a:ea typeface="+mn-ea"/>
                        </a:rPr>
                        <a:t>YuE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 CLI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>
                          <a:latin typeface="+mn-ea"/>
                          <a:ea typeface="+mn-ea"/>
                        </a:rPr>
                        <a:t>Command Line Interface </a:t>
                      </a:r>
                      <a:r>
                        <a:rPr lang="ko-KR" altLang="en-US" baseline="0" dirty="0">
                          <a:latin typeface="+mn-ea"/>
                          <a:ea typeface="+mn-ea"/>
                        </a:rPr>
                        <a:t>기반 음원 생성 모델 </a:t>
                      </a:r>
                      <a:r>
                        <a:rPr lang="en-US" altLang="ko-KR" baseline="0" dirty="0">
                          <a:latin typeface="+mn-ea"/>
                          <a:ea typeface="+mn-ea"/>
                        </a:rPr>
                        <a:t>(VRAM 16GB </a:t>
                      </a:r>
                      <a:r>
                        <a:rPr lang="ko-KR" altLang="en-US" baseline="0" dirty="0">
                          <a:latin typeface="+mn-ea"/>
                          <a:ea typeface="+mn-ea"/>
                        </a:rPr>
                        <a:t>이상 권장</a:t>
                      </a:r>
                      <a:r>
                        <a:rPr lang="en-US" altLang="ko-KR" baseline="0" dirty="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668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+mn-ea"/>
                          <a:ea typeface="+mn-ea"/>
                        </a:rPr>
                        <a:t>YuE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 UI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latin typeface="+mn-ea"/>
                          <a:ea typeface="+mn-ea"/>
                        </a:rPr>
                        <a:t>Gradio</a:t>
                      </a:r>
                      <a:r>
                        <a:rPr lang="en-US" altLang="ko-KR" baseline="0" dirty="0">
                          <a:latin typeface="+mn-ea"/>
                          <a:ea typeface="+mn-ea"/>
                        </a:rPr>
                        <a:t> Graphic User Interface </a:t>
                      </a:r>
                      <a:r>
                        <a:rPr lang="ko-KR" altLang="en-US" baseline="0" dirty="0">
                          <a:latin typeface="+mn-ea"/>
                          <a:ea typeface="+mn-ea"/>
                        </a:rPr>
                        <a:t>기반 음원 생성 모델 </a:t>
                      </a:r>
                      <a:r>
                        <a:rPr lang="en-US" altLang="ko-KR" baseline="0" dirty="0">
                          <a:latin typeface="+mn-ea"/>
                          <a:ea typeface="+mn-ea"/>
                        </a:rPr>
                        <a:t>(VRAM 16GB </a:t>
                      </a:r>
                      <a:r>
                        <a:rPr lang="ko-KR" altLang="en-US" baseline="0" dirty="0">
                          <a:latin typeface="+mn-ea"/>
                          <a:ea typeface="+mn-ea"/>
                        </a:rPr>
                        <a:t>이상 권장</a:t>
                      </a:r>
                      <a:r>
                        <a:rPr lang="en-US" altLang="ko-KR" baseline="0" dirty="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586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>
                          <a:latin typeface="+mn-ea"/>
                          <a:ea typeface="+mn-ea"/>
                        </a:rPr>
                        <a:t>YuE</a:t>
                      </a:r>
                      <a:r>
                        <a:rPr lang="en-US" altLang="ko-KR" b="1" baseline="0" dirty="0">
                          <a:latin typeface="+mn-ea"/>
                          <a:ea typeface="+mn-ea"/>
                        </a:rPr>
                        <a:t> GP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+mn-ea"/>
                          <a:ea typeface="+mn-ea"/>
                        </a:rPr>
                        <a:t>저사양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GPU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를 위한 경량화 모델 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(VRAM</a:t>
                      </a:r>
                      <a:r>
                        <a:rPr lang="en-US" altLang="ko-KR" baseline="0" dirty="0">
                          <a:latin typeface="+mn-ea"/>
                          <a:ea typeface="+mn-ea"/>
                        </a:rPr>
                        <a:t> 8~16GB </a:t>
                      </a:r>
                      <a:r>
                        <a:rPr lang="ko-KR" altLang="en-US" baseline="0" dirty="0">
                          <a:latin typeface="+mn-ea"/>
                          <a:ea typeface="+mn-ea"/>
                        </a:rPr>
                        <a:t>동작 가능</a:t>
                      </a:r>
                      <a:r>
                        <a:rPr lang="en-US" altLang="ko-KR" baseline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186192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AF8DB5A-4DA8-C42C-C20C-A332C8389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291897"/>
              </p:ext>
            </p:extLst>
          </p:nvPr>
        </p:nvGraphicFramePr>
        <p:xfrm>
          <a:off x="787400" y="4881562"/>
          <a:ext cx="1068070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84400">
                  <a:extLst>
                    <a:ext uri="{9D8B030D-6E8A-4147-A177-3AD203B41FA5}">
                      <a16:colId xmlns:a16="http://schemas.microsoft.com/office/drawing/2014/main" val="125169763"/>
                    </a:ext>
                  </a:extLst>
                </a:gridCol>
                <a:gridCol w="8496300">
                  <a:extLst>
                    <a:ext uri="{9D8B030D-6E8A-4147-A177-3AD203B41FA5}">
                      <a16:colId xmlns:a16="http://schemas.microsoft.com/office/drawing/2014/main" val="2620670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Performance Profile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GPU</a:t>
                      </a:r>
                      <a:r>
                        <a:rPr lang="en-US" altLang="ko-KR" baseline="0" dirty="0">
                          <a:latin typeface="+mn-ea"/>
                          <a:ea typeface="+mn-ea"/>
                        </a:rPr>
                        <a:t> Resource</a:t>
                      </a:r>
                      <a:endParaRPr lang="en-US" altLang="ko-KR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724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profile</a:t>
                      </a:r>
                      <a:r>
                        <a:rPr lang="en-US" altLang="ko-KR" baseline="0" dirty="0">
                          <a:latin typeface="+mn-ea"/>
                          <a:ea typeface="+mn-ea"/>
                        </a:rPr>
                        <a:t> 1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The</a:t>
                      </a:r>
                      <a:r>
                        <a:rPr lang="en-US" altLang="ko-KR" baseline="0" dirty="0">
                          <a:latin typeface="+mn-ea"/>
                          <a:ea typeface="+mn-ea"/>
                        </a:rPr>
                        <a:t> fastest, 16 GB of VRAM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026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latin typeface="+mn-ea"/>
                          <a:ea typeface="+mn-ea"/>
                        </a:rPr>
                        <a:t>profile 3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latin typeface="+mn-ea"/>
                          <a:ea typeface="+mn-ea"/>
                        </a:rPr>
                        <a:t>A bit slower, quantized to 8 bit, 12 GB of VRAM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601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profile 4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Very</a:t>
                      </a:r>
                      <a:r>
                        <a:rPr lang="en-US" altLang="ko-KR" baseline="0" dirty="0">
                          <a:latin typeface="+mn-ea"/>
                          <a:ea typeface="+mn-ea"/>
                        </a:rPr>
                        <a:t> slow, incur </a:t>
                      </a:r>
                      <a:r>
                        <a:rPr lang="en-US" altLang="ko-KR" baseline="0" dirty="0" err="1">
                          <a:latin typeface="+mn-ea"/>
                          <a:ea typeface="+mn-ea"/>
                        </a:rPr>
                        <a:t>sequencial</a:t>
                      </a:r>
                      <a:r>
                        <a:rPr lang="en-US" altLang="ko-KR" baseline="0" dirty="0">
                          <a:latin typeface="+mn-ea"/>
                          <a:ea typeface="+mn-ea"/>
                        </a:rPr>
                        <a:t> offloading, 10 GB of VRAM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589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profile 5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Extremely slow, &lt;</a:t>
                      </a:r>
                      <a:r>
                        <a:rPr lang="en-US" altLang="ko-KR" baseline="0" dirty="0">
                          <a:latin typeface="+mn-ea"/>
                          <a:ea typeface="+mn-ea"/>
                        </a:rPr>
                        <a:t> 10 GB of VRAM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723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615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0F6038-21D7-1CE2-9D04-B758588EE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710C333-DBE4-F4CF-C15F-BDAC156286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13" y="0"/>
            <a:ext cx="12191987" cy="7019925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13C9CA37-D4BA-FE7D-6232-714B01A57382}"/>
              </a:ext>
            </a:extLst>
          </p:cNvPr>
          <p:cNvSpPr txBox="1"/>
          <p:nvPr/>
        </p:nvSpPr>
        <p:spPr>
          <a:xfrm>
            <a:off x="234073" y="250745"/>
            <a:ext cx="10515600" cy="129222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ts val="4752"/>
              </a:lnSpc>
            </a:pPr>
            <a:r>
              <a:rPr lang="en-US" sz="4400" b="1" dirty="0">
                <a:solidFill>
                  <a:schemeClr val="bg1"/>
                </a:solidFill>
                <a:latin typeface="+mn-ea"/>
                <a:cs typeface="Gotham Bold"/>
                <a:sym typeface="Gotham Bold"/>
              </a:rPr>
              <a:t>04. </a:t>
            </a:r>
            <a:r>
              <a:rPr lang="ko-KR" altLang="en-US" sz="4400" b="1" dirty="0">
                <a:solidFill>
                  <a:schemeClr val="bg1"/>
                </a:solidFill>
                <a:latin typeface="+mn-ea"/>
                <a:cs typeface="Gotham Bold"/>
                <a:sym typeface="Gotham Bold"/>
              </a:rPr>
              <a:t>서비스 개발</a:t>
            </a:r>
            <a:r>
              <a:rPr lang="en-US" altLang="ko-KR" sz="4400" b="1" dirty="0">
                <a:solidFill>
                  <a:schemeClr val="bg1"/>
                </a:solidFill>
                <a:latin typeface="+mn-ea"/>
                <a:cs typeface="Gotham Bold"/>
                <a:sym typeface="Gotham Bold"/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  <a:latin typeface="+mn-ea"/>
                <a:cs typeface="Gotham Bold"/>
                <a:sym typeface="Gotham Bold"/>
              </a:rPr>
              <a:t>음원생성</a:t>
            </a:r>
            <a:endParaRPr lang="en-US" sz="3200" b="1" dirty="0">
              <a:solidFill>
                <a:schemeClr val="bg1"/>
              </a:solidFill>
              <a:latin typeface="+mn-ea"/>
              <a:cs typeface="Gotham Bold"/>
              <a:sym typeface="Gotham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32698E-DFB6-16A1-8A42-A51E6B182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698060"/>
            <a:ext cx="3267874" cy="60711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8D3E88-F21D-EA09-CE09-6EAA4CCC8D3A}"/>
              </a:ext>
            </a:extLst>
          </p:cNvPr>
          <p:cNvSpPr txBox="1"/>
          <p:nvPr/>
        </p:nvSpPr>
        <p:spPr>
          <a:xfrm>
            <a:off x="459937" y="1339920"/>
            <a:ext cx="7721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800" b="1" dirty="0">
                <a:solidFill>
                  <a:schemeClr val="bg1"/>
                </a:solidFill>
                <a:latin typeface="+mn-ea"/>
              </a:rPr>
              <a:t>입력 단계</a:t>
            </a:r>
            <a:endParaRPr lang="en-US" altLang="ko-KR" sz="18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+mn-ea"/>
              </a:rPr>
              <a:t> - Text Tokenizer: </a:t>
            </a:r>
            <a:r>
              <a:rPr lang="ko-KR" altLang="en-US" sz="1800" dirty="0">
                <a:solidFill>
                  <a:schemeClr val="bg1"/>
                </a:solidFill>
                <a:latin typeface="+mn-ea"/>
              </a:rPr>
              <a:t>사용자가 입력한 가사를 텍스트 토큰으로 변환</a:t>
            </a:r>
            <a:endParaRPr lang="en-US" altLang="ko-KR" sz="18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+mn-ea"/>
              </a:rPr>
              <a:t> - </a:t>
            </a:r>
            <a:r>
              <a:rPr lang="ko-KR" altLang="en-US" sz="1800" dirty="0">
                <a:solidFill>
                  <a:schemeClr val="bg1"/>
                </a:solidFill>
                <a:latin typeface="+mn-ea"/>
              </a:rPr>
              <a:t>사용자가 입력한 장르를 기반으로 오디오 생성에 필요한 음성 토큰의 초기값을 구성</a:t>
            </a:r>
            <a:endParaRPr lang="en-US" altLang="ko-KR" sz="1800" dirty="0">
              <a:solidFill>
                <a:schemeClr val="bg1"/>
              </a:solidFill>
              <a:latin typeface="+mn-ea"/>
            </a:endParaRPr>
          </a:p>
          <a:p>
            <a:endParaRPr lang="en-US" altLang="ko-KR" sz="18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+mn-ea"/>
              </a:rPr>
              <a:t>2. </a:t>
            </a:r>
            <a:r>
              <a:rPr lang="en-US" altLang="ko-KR" sz="1800" b="1" dirty="0">
                <a:solidFill>
                  <a:schemeClr val="bg1"/>
                </a:solidFill>
                <a:latin typeface="+mn-ea"/>
              </a:rPr>
              <a:t>Stage-1 Language Model(LLAMA2)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+mn-ea"/>
              </a:rPr>
              <a:t> - </a:t>
            </a:r>
            <a:r>
              <a:rPr lang="ko-KR" altLang="en-US" sz="1800" dirty="0">
                <a:solidFill>
                  <a:schemeClr val="bg1"/>
                </a:solidFill>
                <a:latin typeface="+mn-ea"/>
              </a:rPr>
              <a:t>텍스트와 오디오 토큰을 함께 입력 받아 다음에 생성 될 토큰의 흐름을 예측함</a:t>
            </a:r>
            <a:endParaRPr lang="en-US" altLang="ko-KR" sz="18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+mn-ea"/>
              </a:rPr>
              <a:t> - </a:t>
            </a:r>
            <a:r>
              <a:rPr lang="ko-KR" altLang="en-US" sz="1800" dirty="0">
                <a:solidFill>
                  <a:schemeClr val="bg1"/>
                </a:solidFill>
                <a:latin typeface="+mn-ea"/>
              </a:rPr>
              <a:t>음악의 전체 구조와 스타일 결정</a:t>
            </a:r>
            <a:endParaRPr lang="en-US" altLang="ko-KR" sz="1800" dirty="0">
              <a:solidFill>
                <a:schemeClr val="bg1"/>
              </a:solidFill>
              <a:latin typeface="+mn-ea"/>
            </a:endParaRPr>
          </a:p>
          <a:p>
            <a:endParaRPr lang="en-US" altLang="ko-KR" sz="18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+mn-ea"/>
              </a:rPr>
              <a:t>3. </a:t>
            </a:r>
            <a:r>
              <a:rPr lang="en-US" altLang="ko-KR" sz="1800" b="1" dirty="0">
                <a:solidFill>
                  <a:schemeClr val="bg1"/>
                </a:solidFill>
                <a:latin typeface="+mn-ea"/>
              </a:rPr>
              <a:t>Rearrangement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+mn-ea"/>
              </a:rPr>
              <a:t> - Stage-1 </a:t>
            </a:r>
            <a:r>
              <a:rPr lang="ko-KR" altLang="en-US" sz="1800" dirty="0">
                <a:solidFill>
                  <a:schemeClr val="bg1"/>
                </a:solidFill>
                <a:latin typeface="+mn-ea"/>
              </a:rPr>
              <a:t>에서 나온 토큰을 </a:t>
            </a:r>
            <a:r>
              <a:rPr lang="en-US" altLang="ko-KR" sz="1800" dirty="0">
                <a:solidFill>
                  <a:schemeClr val="bg1"/>
                </a:solidFill>
                <a:latin typeface="+mn-ea"/>
              </a:rPr>
              <a:t>Stage-2</a:t>
            </a:r>
            <a:r>
              <a:rPr lang="ko-KR" altLang="en-US" sz="1800" dirty="0">
                <a:solidFill>
                  <a:schemeClr val="bg1"/>
                </a:solidFill>
                <a:latin typeface="+mn-ea"/>
              </a:rPr>
              <a:t>에 맞게 재배열</a:t>
            </a:r>
            <a:endParaRPr lang="en-US" altLang="ko-KR" sz="1800" dirty="0">
              <a:solidFill>
                <a:schemeClr val="bg1"/>
              </a:solidFill>
              <a:latin typeface="+mn-ea"/>
            </a:endParaRPr>
          </a:p>
          <a:p>
            <a:endParaRPr lang="en-US" altLang="ko-KR" sz="18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+mn-ea"/>
              </a:rPr>
              <a:t>4. </a:t>
            </a:r>
            <a:r>
              <a:rPr lang="en-US" altLang="ko-KR" sz="1800" b="1" dirty="0">
                <a:solidFill>
                  <a:schemeClr val="bg1"/>
                </a:solidFill>
                <a:latin typeface="+mn-ea"/>
              </a:rPr>
              <a:t>Stage-2 Language Model(LLAMA2)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+mn-ea"/>
              </a:rPr>
              <a:t> - </a:t>
            </a:r>
            <a:r>
              <a:rPr lang="ko-KR" altLang="en-US" sz="1800" dirty="0">
                <a:solidFill>
                  <a:schemeClr val="bg1"/>
                </a:solidFill>
                <a:latin typeface="+mn-ea"/>
              </a:rPr>
              <a:t>더 세밀한 오디오 표현을 위해 고해상도 토큰을 생성</a:t>
            </a:r>
            <a:endParaRPr lang="en-US" altLang="ko-KR" sz="18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+mn-ea"/>
              </a:rPr>
              <a:t> - </a:t>
            </a:r>
            <a:r>
              <a:rPr lang="ko-KR" altLang="en-US" sz="1800" dirty="0">
                <a:solidFill>
                  <a:schemeClr val="bg1"/>
                </a:solidFill>
                <a:latin typeface="+mn-ea"/>
              </a:rPr>
              <a:t>보컬과 반주가 분리되며</a:t>
            </a:r>
            <a:r>
              <a:rPr lang="en-US" altLang="ko-KR" sz="18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+mn-ea"/>
              </a:rPr>
              <a:t>풍부한 사운드 추가</a:t>
            </a:r>
            <a:endParaRPr lang="en-US" altLang="ko-KR" sz="1800" dirty="0">
              <a:solidFill>
                <a:schemeClr val="bg1"/>
              </a:solidFill>
              <a:latin typeface="+mn-ea"/>
            </a:endParaRPr>
          </a:p>
          <a:p>
            <a:endParaRPr lang="en-US" altLang="ko-KR" sz="18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+mn-ea"/>
              </a:rPr>
              <a:t>5. </a:t>
            </a:r>
            <a:r>
              <a:rPr lang="en-US" altLang="ko-KR" sz="1800" b="1" dirty="0">
                <a:solidFill>
                  <a:schemeClr val="bg1"/>
                </a:solidFill>
                <a:latin typeface="+mn-ea"/>
              </a:rPr>
              <a:t>Detokenization &amp; </a:t>
            </a:r>
            <a:r>
              <a:rPr lang="en-US" altLang="ko-KR" sz="1800" b="1" dirty="0" err="1">
                <a:solidFill>
                  <a:schemeClr val="bg1"/>
                </a:solidFill>
                <a:latin typeface="+mn-ea"/>
              </a:rPr>
              <a:t>Upsampling</a:t>
            </a:r>
            <a:endParaRPr lang="en-US" altLang="ko-KR" sz="18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+mn-ea"/>
              </a:rPr>
              <a:t> - </a:t>
            </a:r>
            <a:r>
              <a:rPr lang="ko-KR" altLang="en-US" sz="1800" dirty="0">
                <a:solidFill>
                  <a:schemeClr val="bg1"/>
                </a:solidFill>
                <a:latin typeface="+mn-ea"/>
              </a:rPr>
              <a:t>생성된 고해상도 토큰을 실제 오디오</a:t>
            </a:r>
            <a:r>
              <a:rPr lang="en-US" altLang="ko-KR" sz="1800" dirty="0">
                <a:solidFill>
                  <a:schemeClr val="bg1"/>
                </a:solidFill>
                <a:latin typeface="+mn-ea"/>
              </a:rPr>
              <a:t>(.mp3)</a:t>
            </a:r>
            <a:r>
              <a:rPr lang="ko-KR" altLang="en-US" sz="1800" dirty="0">
                <a:solidFill>
                  <a:schemeClr val="bg1"/>
                </a:solidFill>
                <a:latin typeface="+mn-ea"/>
              </a:rPr>
              <a:t>로 복원</a:t>
            </a:r>
            <a:endParaRPr lang="en-US" altLang="ko-KR" sz="18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+mn-ea"/>
              </a:rPr>
              <a:t> - </a:t>
            </a:r>
            <a:r>
              <a:rPr lang="ko-KR" altLang="en-US" sz="1800" dirty="0">
                <a:solidFill>
                  <a:schemeClr val="bg1"/>
                </a:solidFill>
                <a:latin typeface="+mn-ea"/>
              </a:rPr>
              <a:t>보컬 </a:t>
            </a:r>
            <a:r>
              <a:rPr lang="en-US" altLang="ko-KR" sz="1800" dirty="0">
                <a:solidFill>
                  <a:schemeClr val="bg1"/>
                </a:solidFill>
                <a:latin typeface="+mn-ea"/>
              </a:rPr>
              <a:t>+ </a:t>
            </a:r>
            <a:r>
              <a:rPr lang="ko-KR" altLang="en-US" sz="1800" dirty="0">
                <a:solidFill>
                  <a:schemeClr val="bg1"/>
                </a:solidFill>
                <a:latin typeface="+mn-ea"/>
              </a:rPr>
              <a:t>반주가 결합된 최종 음원 생성</a:t>
            </a:r>
            <a:r>
              <a:rPr lang="en-US" altLang="ko-KR" sz="18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081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A444EA-4806-D071-1185-32F81E834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1F43827C-134C-ACFB-1AC3-1C2AC3C913C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13" y="0"/>
            <a:ext cx="12191987" cy="7019925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4528532F-8A0C-0B98-6878-2548F2D81A9F}"/>
              </a:ext>
            </a:extLst>
          </p:cNvPr>
          <p:cNvSpPr txBox="1"/>
          <p:nvPr/>
        </p:nvSpPr>
        <p:spPr>
          <a:xfrm>
            <a:off x="234073" y="113227"/>
            <a:ext cx="10515600" cy="129222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ts val="4752"/>
              </a:lnSpc>
            </a:pPr>
            <a:r>
              <a:rPr lang="en-US" sz="4400" b="1" dirty="0">
                <a:solidFill>
                  <a:schemeClr val="bg1"/>
                </a:solidFill>
                <a:latin typeface="+mn-ea"/>
                <a:cs typeface="Gotham Bold"/>
                <a:sym typeface="Gotham Bold"/>
              </a:rPr>
              <a:t>04. </a:t>
            </a:r>
            <a:r>
              <a:rPr lang="ko-KR" altLang="en-US" sz="4400" b="1" dirty="0">
                <a:solidFill>
                  <a:schemeClr val="bg1"/>
                </a:solidFill>
                <a:latin typeface="+mn-ea"/>
                <a:cs typeface="Gotham Bold"/>
                <a:sym typeface="Gotham Bold"/>
              </a:rPr>
              <a:t>서비스 개발</a:t>
            </a:r>
            <a:r>
              <a:rPr lang="en-US" altLang="ko-KR" sz="4400" b="1" dirty="0">
                <a:solidFill>
                  <a:schemeClr val="bg1"/>
                </a:solidFill>
                <a:latin typeface="+mn-ea"/>
                <a:cs typeface="Gotham Bold"/>
                <a:sym typeface="Gotham Bold"/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  <a:latin typeface="+mn-ea"/>
                <a:cs typeface="Gotham Bold"/>
                <a:sym typeface="Gotham Bold"/>
              </a:rPr>
              <a:t>이미지 생성</a:t>
            </a:r>
            <a:endParaRPr lang="en-US" sz="3200" b="1" dirty="0">
              <a:solidFill>
                <a:schemeClr val="bg1"/>
              </a:solidFill>
              <a:latin typeface="+mn-ea"/>
              <a:cs typeface="Gotham Bold"/>
              <a:sym typeface="Gotham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75C6F1-5992-5CDF-61DC-C231A45BF271}"/>
              </a:ext>
            </a:extLst>
          </p:cNvPr>
          <p:cNvSpPr txBox="1"/>
          <p:nvPr/>
        </p:nvSpPr>
        <p:spPr>
          <a:xfrm>
            <a:off x="234073" y="1264503"/>
            <a:ext cx="6350071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사용자 입력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-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사용자가 입력하는 프롬프트 기반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mood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와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color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를 조합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외부 웹 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or Flask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-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사용자의 입력을 받아 </a:t>
            </a:r>
            <a:r>
              <a:rPr lang="en-US" altLang="ko-KR" sz="1600" dirty="0" err="1">
                <a:solidFill>
                  <a:schemeClr val="bg1"/>
                </a:solidFill>
                <a:latin typeface="+mn-ea"/>
              </a:rPr>
              <a:t>FastAPI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서버로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POST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요청을 전송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2-1. POST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 요청 전송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- generate </a:t>
            </a:r>
            <a:r>
              <a:rPr lang="ko-KR" altLang="en-US" sz="1600" dirty="0" err="1">
                <a:solidFill>
                  <a:schemeClr val="bg1"/>
                </a:solidFill>
                <a:latin typeface="+mn-ea"/>
              </a:rPr>
              <a:t>앤드포인트로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 요청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JSON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데이터 형태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3. FASTAPI 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서버 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z="1600" b="1" dirty="0" err="1">
                <a:solidFill>
                  <a:schemeClr val="bg1"/>
                </a:solidFill>
                <a:latin typeface="+mn-ea"/>
              </a:rPr>
              <a:t>Colab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)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- Google </a:t>
            </a:r>
            <a:r>
              <a:rPr lang="en-US" altLang="ko-KR" sz="1600" dirty="0" err="1">
                <a:solidFill>
                  <a:schemeClr val="bg1"/>
                </a:solidFill>
                <a:latin typeface="+mn-ea"/>
              </a:rPr>
              <a:t>Colab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환경에 구축된 </a:t>
            </a:r>
            <a:r>
              <a:rPr lang="en-US" altLang="ko-KR" sz="1600" dirty="0" err="1">
                <a:solidFill>
                  <a:schemeClr val="bg1"/>
                </a:solidFill>
                <a:latin typeface="+mn-ea"/>
              </a:rPr>
              <a:t>FastAPI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+mn-ea"/>
              </a:rPr>
              <a:t>백엔드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-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사용자 요청 받아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Stable Diffusion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에 전달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→ </a:t>
            </a:r>
            <a:r>
              <a:rPr lang="en-US" altLang="ko-KR" sz="1600" dirty="0" err="1">
                <a:solidFill>
                  <a:schemeClr val="bg1"/>
                </a:solidFill>
                <a:latin typeface="+mn-ea"/>
              </a:rPr>
              <a:t>pyngrok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4. Stable Diffusion 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CLIP → U-Net → VAE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구조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latin typeface="+mn-ea"/>
              </a:rPr>
              <a:t>RunwayML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의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v1.5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버전 사용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5. 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이미지 생성 및 응답 반환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-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생성된 이미지를 </a:t>
            </a:r>
            <a:r>
              <a:rPr lang="en-US" altLang="ko-KR" sz="1600" dirty="0" err="1">
                <a:solidFill>
                  <a:schemeClr val="bg1"/>
                </a:solidFill>
                <a:latin typeface="+mn-ea"/>
              </a:rPr>
              <a:t>StreamingResponse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형태로 반환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6. Flask 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서버로 </a:t>
            </a:r>
            <a:r>
              <a:rPr lang="en-US" altLang="ko-KR" sz="1600" b="1" dirty="0" err="1">
                <a:solidFill>
                  <a:schemeClr val="bg1"/>
                </a:solidFill>
                <a:latin typeface="+mn-ea"/>
              </a:rPr>
              <a:t>ngrok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주소 등록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- </a:t>
            </a:r>
            <a:r>
              <a:rPr lang="en-US" altLang="ko-KR" sz="1600" dirty="0" err="1">
                <a:solidFill>
                  <a:schemeClr val="bg1"/>
                </a:solidFill>
                <a:latin typeface="+mn-ea"/>
              </a:rPr>
              <a:t>Colab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+mn-ea"/>
              </a:rPr>
              <a:t>FastAPI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서버의 </a:t>
            </a:r>
            <a:r>
              <a:rPr lang="en-US" altLang="ko-KR" sz="1600" dirty="0" err="1">
                <a:solidFill>
                  <a:schemeClr val="bg1"/>
                </a:solidFill>
                <a:latin typeface="+mn-ea"/>
              </a:rPr>
              <a:t>ngrok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주소를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Flask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서버에 전송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-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외부 서버에서 </a:t>
            </a:r>
            <a:r>
              <a:rPr lang="en-US" altLang="ko-KR" sz="1600" dirty="0" err="1">
                <a:solidFill>
                  <a:schemeClr val="bg1"/>
                </a:solidFill>
                <a:latin typeface="+mn-ea"/>
              </a:rPr>
              <a:t>Colab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API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를 호출할 수 있도록 연동 설정됨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-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요청 방식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: POST /</a:t>
            </a:r>
            <a:r>
              <a:rPr lang="en-US" altLang="ko-KR" sz="1600" dirty="0" err="1">
                <a:solidFill>
                  <a:schemeClr val="bg1"/>
                </a:solidFill>
                <a:latin typeface="+mn-ea"/>
              </a:rPr>
              <a:t>update_ngrok_url</a:t>
            </a:r>
            <a:endParaRPr lang="ko-KR" altLang="en-US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97FD934-65F7-1389-FE78-6E84E8156A7A}"/>
              </a:ext>
            </a:extLst>
          </p:cNvPr>
          <p:cNvSpPr/>
          <p:nvPr/>
        </p:nvSpPr>
        <p:spPr>
          <a:xfrm>
            <a:off x="6934200" y="250745"/>
            <a:ext cx="5105400" cy="65829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E699583-501B-70F6-049A-8DEC975B77A4}"/>
              </a:ext>
            </a:extLst>
          </p:cNvPr>
          <p:cNvGrpSpPr/>
          <p:nvPr/>
        </p:nvGrpSpPr>
        <p:grpSpPr>
          <a:xfrm>
            <a:off x="7370474" y="366759"/>
            <a:ext cx="4549353" cy="6402421"/>
            <a:chOff x="4616950" y="453991"/>
            <a:chExt cx="4886019" cy="624476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AA1405E-E8F0-0C8F-FBB2-F13A22D97C5F}"/>
                </a:ext>
              </a:extLst>
            </p:cNvPr>
            <p:cNvSpPr/>
            <p:nvPr/>
          </p:nvSpPr>
          <p:spPr>
            <a:xfrm>
              <a:off x="4616950" y="6085356"/>
              <a:ext cx="2020156" cy="6133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Flask </a:t>
              </a:r>
              <a:r>
                <a:rPr lang="ko-KR" altLang="en-US" dirty="0">
                  <a:solidFill>
                    <a:schemeClr val="tx1"/>
                  </a:solidFill>
                </a:rPr>
                <a:t>서버로 </a:t>
              </a:r>
              <a:r>
                <a:rPr lang="en-US" altLang="ko-KR" dirty="0" err="1">
                  <a:solidFill>
                    <a:schemeClr val="tx1"/>
                  </a:solidFill>
                </a:rPr>
                <a:t>ngrok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</a:rPr>
                <a:t>주소 등록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908B49C-0E02-CEC4-8146-8FA45A4BCCAC}"/>
                </a:ext>
              </a:extLst>
            </p:cNvPr>
            <p:cNvSpPr/>
            <p:nvPr/>
          </p:nvSpPr>
          <p:spPr>
            <a:xfrm>
              <a:off x="4616950" y="4959083"/>
              <a:ext cx="2020156" cy="6133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이미지 생성 및 응답 반환 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B14DA84-A91B-E901-C20C-E34499604B73}"/>
                </a:ext>
              </a:extLst>
            </p:cNvPr>
            <p:cNvSpPr/>
            <p:nvPr/>
          </p:nvSpPr>
          <p:spPr>
            <a:xfrm>
              <a:off x="4616950" y="3832810"/>
              <a:ext cx="2020156" cy="6133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Stable Diffusion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0A19013-11A1-35B5-E418-CB41CE1CC420}"/>
                </a:ext>
              </a:extLst>
            </p:cNvPr>
            <p:cNvSpPr/>
            <p:nvPr/>
          </p:nvSpPr>
          <p:spPr>
            <a:xfrm>
              <a:off x="4616950" y="2706537"/>
              <a:ext cx="2020156" cy="6133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FastAPI</a:t>
              </a:r>
              <a:r>
                <a:rPr lang="ko-KR" altLang="en-US" dirty="0">
                  <a:solidFill>
                    <a:schemeClr val="tx1"/>
                  </a:solidFill>
                </a:rPr>
                <a:t>서버</a:t>
              </a:r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colab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BE4CEAC-2AE3-AA67-F327-A970C7979892}"/>
                </a:ext>
              </a:extLst>
            </p:cNvPr>
            <p:cNvSpPr/>
            <p:nvPr/>
          </p:nvSpPr>
          <p:spPr>
            <a:xfrm>
              <a:off x="4616950" y="1580264"/>
              <a:ext cx="2020156" cy="6133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외부 웹 </a:t>
              </a:r>
              <a:r>
                <a:rPr lang="en-US" altLang="ko-KR" dirty="0">
                  <a:solidFill>
                    <a:schemeClr val="tx1"/>
                  </a:solidFill>
                </a:rPr>
                <a:t>or Flask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76D074B-AC1F-5578-899A-7728713F5D21}"/>
                </a:ext>
              </a:extLst>
            </p:cNvPr>
            <p:cNvSpPr/>
            <p:nvPr/>
          </p:nvSpPr>
          <p:spPr>
            <a:xfrm>
              <a:off x="4616950" y="453991"/>
              <a:ext cx="2020156" cy="6133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사용자 입력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0CB02FB-F711-B4E0-205E-6935AD875ED6}"/>
                </a:ext>
              </a:extLst>
            </p:cNvPr>
            <p:cNvSpPr/>
            <p:nvPr/>
          </p:nvSpPr>
          <p:spPr>
            <a:xfrm>
              <a:off x="7482813" y="1580264"/>
              <a:ext cx="2020156" cy="6133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POST </a:t>
              </a:r>
              <a:r>
                <a:rPr lang="ko-KR" altLang="en-US" dirty="0">
                  <a:solidFill>
                    <a:schemeClr val="tx1"/>
                  </a:solidFill>
                </a:rPr>
                <a:t>요청 전송</a:t>
              </a: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D93E37C4-8450-702C-B649-05CF0220BED8}"/>
                </a:ext>
              </a:extLst>
            </p:cNvPr>
            <p:cNvCxnSpPr/>
            <p:nvPr/>
          </p:nvCxnSpPr>
          <p:spPr>
            <a:xfrm>
              <a:off x="5633841" y="1156251"/>
              <a:ext cx="0" cy="4240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C9E52E72-DD8F-2664-B424-765B20C9597A}"/>
                </a:ext>
              </a:extLst>
            </p:cNvPr>
            <p:cNvCxnSpPr/>
            <p:nvPr/>
          </p:nvCxnSpPr>
          <p:spPr>
            <a:xfrm>
              <a:off x="5633841" y="2282524"/>
              <a:ext cx="0" cy="4240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6D1CFE2A-01C5-7BA2-765D-B0C1050BC340}"/>
                </a:ext>
              </a:extLst>
            </p:cNvPr>
            <p:cNvCxnSpPr/>
            <p:nvPr/>
          </p:nvCxnSpPr>
          <p:spPr>
            <a:xfrm>
              <a:off x="5633841" y="3408797"/>
              <a:ext cx="0" cy="4240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26A2ABAB-426C-112D-4EE1-412AEC928922}"/>
                </a:ext>
              </a:extLst>
            </p:cNvPr>
            <p:cNvCxnSpPr/>
            <p:nvPr/>
          </p:nvCxnSpPr>
          <p:spPr>
            <a:xfrm>
              <a:off x="5633841" y="4535070"/>
              <a:ext cx="0" cy="4240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BE2D0AB0-36DB-B173-399F-524F4601B21D}"/>
                </a:ext>
              </a:extLst>
            </p:cNvPr>
            <p:cNvCxnSpPr/>
            <p:nvPr/>
          </p:nvCxnSpPr>
          <p:spPr>
            <a:xfrm>
              <a:off x="5633841" y="5661343"/>
              <a:ext cx="0" cy="4240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330423EB-621D-CFB2-B37D-F6F6C3DBA59A}"/>
                </a:ext>
              </a:extLst>
            </p:cNvPr>
            <p:cNvCxnSpPr/>
            <p:nvPr/>
          </p:nvCxnSpPr>
          <p:spPr>
            <a:xfrm>
              <a:off x="6869151" y="1886961"/>
              <a:ext cx="50180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32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507DF5-7A0F-C83B-92BF-FDB0F7C60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B2DD6F1-D1E6-4651-5656-E96BDEE360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13" y="0"/>
            <a:ext cx="12191987" cy="7019925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B9D3D7A8-EB62-615A-90C4-DE700CD1EF5B}"/>
              </a:ext>
            </a:extLst>
          </p:cNvPr>
          <p:cNvSpPr txBox="1"/>
          <p:nvPr/>
        </p:nvSpPr>
        <p:spPr>
          <a:xfrm>
            <a:off x="234073" y="250745"/>
            <a:ext cx="10515600" cy="129222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ts val="4752"/>
              </a:lnSpc>
            </a:pPr>
            <a:r>
              <a:rPr lang="en-US" sz="4400" b="1" dirty="0">
                <a:solidFill>
                  <a:schemeClr val="bg1"/>
                </a:solidFill>
                <a:latin typeface="+mn-ea"/>
                <a:cs typeface="Gotham Bold"/>
                <a:sym typeface="Gotham Bold"/>
              </a:rPr>
              <a:t>04. </a:t>
            </a:r>
            <a:r>
              <a:rPr lang="ko-KR" altLang="en-US" sz="4400" b="1" dirty="0">
                <a:solidFill>
                  <a:schemeClr val="bg1"/>
                </a:solidFill>
                <a:latin typeface="+mn-ea"/>
                <a:cs typeface="Gotham Bold"/>
                <a:sym typeface="Gotham Bold"/>
              </a:rPr>
              <a:t>서비스 개발</a:t>
            </a:r>
            <a:r>
              <a:rPr lang="en-US" altLang="ko-KR" sz="4400" b="1" dirty="0">
                <a:solidFill>
                  <a:schemeClr val="bg1"/>
                </a:solidFill>
                <a:latin typeface="+mn-ea"/>
                <a:cs typeface="Gotham Bold"/>
                <a:sym typeface="Gotham Bold"/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  <a:latin typeface="+mn-ea"/>
                <a:cs typeface="Gotham Bold"/>
                <a:sym typeface="Gotham Bold"/>
              </a:rPr>
              <a:t>음원생성</a:t>
            </a:r>
            <a:endParaRPr lang="en-US" sz="3200" b="1" dirty="0">
              <a:solidFill>
                <a:schemeClr val="bg1"/>
              </a:solidFill>
              <a:latin typeface="+mn-ea"/>
              <a:cs typeface="Gotham Bold"/>
              <a:sym typeface="Gotham Bold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482D085-D93A-4D10-31EA-B9963966E691}"/>
              </a:ext>
            </a:extLst>
          </p:cNvPr>
          <p:cNvGrpSpPr/>
          <p:nvPr/>
        </p:nvGrpSpPr>
        <p:grpSpPr>
          <a:xfrm>
            <a:off x="6324600" y="538162"/>
            <a:ext cx="5486400" cy="6231018"/>
            <a:chOff x="6096000" y="157162"/>
            <a:chExt cx="5943600" cy="661201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A9F9DFE-1813-3AD1-FF3F-28FEE215A15D}"/>
                </a:ext>
              </a:extLst>
            </p:cNvPr>
            <p:cNvSpPr/>
            <p:nvPr/>
          </p:nvSpPr>
          <p:spPr>
            <a:xfrm>
              <a:off x="6096000" y="157162"/>
              <a:ext cx="5943600" cy="66120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89D731B-D5AF-A615-1BBB-484EE977C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3087" y="322222"/>
              <a:ext cx="5649426" cy="637548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16BED99-2C59-AB0E-B653-6D07F1305747}"/>
              </a:ext>
            </a:extLst>
          </p:cNvPr>
          <p:cNvSpPr txBox="1"/>
          <p:nvPr/>
        </p:nvSpPr>
        <p:spPr>
          <a:xfrm>
            <a:off x="373859" y="1985635"/>
            <a:ext cx="580226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사용자 요청 수신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- /</a:t>
            </a:r>
            <a:r>
              <a:rPr lang="en-US" altLang="ko-KR" sz="1400" dirty="0" err="1">
                <a:solidFill>
                  <a:schemeClr val="bg1"/>
                </a:solidFill>
                <a:latin typeface="+mn-ea"/>
              </a:rPr>
              <a:t>music_generator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+mn-ea"/>
              </a:rPr>
              <a:t>엔드포인트로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 사용자 요청 수신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요청 정보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400" dirty="0" err="1">
                <a:solidFill>
                  <a:schemeClr val="bg1"/>
                </a:solidFill>
                <a:latin typeface="+mn-ea"/>
              </a:rPr>
              <a:t>user_id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  <a:latin typeface="+mn-ea"/>
              </a:rPr>
              <a:t>file_name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, genre, lyrics, </a:t>
            </a:r>
            <a:r>
              <a:rPr lang="en-US" altLang="ko-KR" sz="1400" dirty="0" err="1">
                <a:solidFill>
                  <a:schemeClr val="bg1"/>
                </a:solidFill>
                <a:latin typeface="+mn-ea"/>
              </a:rPr>
              <a:t>receiver_url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)</a:t>
            </a: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2. LOCK_FILE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검사 및 생성 제어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-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기존 작업이 진행 중이면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423 Locked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응답 반환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-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아닐 경우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202 Accepted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반환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3.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프롬프트 파일 생성 및 모델 실행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- genre.txt / lyrics.txt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파일 생성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- </a:t>
            </a:r>
            <a:r>
              <a:rPr lang="en-US" altLang="ko-KR" sz="1400" dirty="0" err="1">
                <a:solidFill>
                  <a:schemeClr val="bg1"/>
                </a:solidFill>
                <a:latin typeface="+mn-ea"/>
              </a:rPr>
              <a:t>YuEGP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모델 실행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-&gt;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임시 디렉토리에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mp3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생성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4.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생성 결과 확인 및 전송 처리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-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추론 성공 여부 및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mp3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파일 존재 여부 확인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400" dirty="0" err="1">
                <a:solidFill>
                  <a:schemeClr val="bg1"/>
                </a:solidFill>
                <a:latin typeface="+mn-ea"/>
              </a:rPr>
              <a:t>실패시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500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오류 반환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)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-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성공 시 수신자에게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multipart/form-data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방식으로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POST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전송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-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전송 성공 시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200 OK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응답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5.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정리 작업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-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임시 파일 및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LOCK_FILE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제거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-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요청 로그 저장 및 처리 종료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128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E0EEBD-9481-FF86-A4D0-EFE6F156F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A1B31D4C-F106-F75C-C448-EDA6C63F20C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13" y="0"/>
            <a:ext cx="12191987" cy="7019925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45F4B429-3018-80A7-2AE0-1D4C2B9B003D}"/>
              </a:ext>
            </a:extLst>
          </p:cNvPr>
          <p:cNvSpPr txBox="1"/>
          <p:nvPr/>
        </p:nvSpPr>
        <p:spPr>
          <a:xfrm>
            <a:off x="234073" y="250745"/>
            <a:ext cx="10515600" cy="129222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ts val="4752"/>
              </a:lnSpc>
            </a:pPr>
            <a:r>
              <a:rPr lang="en-US" sz="4400" b="1" dirty="0">
                <a:solidFill>
                  <a:schemeClr val="bg1"/>
                </a:solidFill>
                <a:latin typeface="+mn-ea"/>
                <a:cs typeface="Gotham Bold"/>
                <a:sym typeface="Gotham Bold"/>
              </a:rPr>
              <a:t>04. </a:t>
            </a:r>
            <a:r>
              <a:rPr lang="ko-KR" altLang="en-US" sz="4400" b="1" dirty="0">
                <a:solidFill>
                  <a:schemeClr val="bg1"/>
                </a:solidFill>
                <a:latin typeface="+mn-ea"/>
                <a:cs typeface="Gotham Bold"/>
                <a:sym typeface="Gotham Bold"/>
              </a:rPr>
              <a:t>서비스 개발</a:t>
            </a:r>
            <a:r>
              <a:rPr lang="en-US" altLang="ko-KR" sz="4400" b="1" dirty="0">
                <a:solidFill>
                  <a:schemeClr val="bg1"/>
                </a:solidFill>
                <a:latin typeface="+mn-ea"/>
                <a:cs typeface="Gotham Bold"/>
                <a:sym typeface="Gotham Bold"/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  <a:latin typeface="+mn-ea"/>
                <a:cs typeface="Gotham Bold"/>
                <a:sym typeface="Gotham Bold"/>
              </a:rPr>
              <a:t>음성 추론</a:t>
            </a:r>
            <a:endParaRPr lang="en-US" sz="3200" b="1" dirty="0">
              <a:solidFill>
                <a:schemeClr val="bg1"/>
              </a:solidFill>
              <a:latin typeface="+mn-ea"/>
              <a:cs typeface="Gotham Bold"/>
              <a:sym typeface="Gotham Bold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094AE5D-981C-C9D5-14DB-0FFB0BF3F241}"/>
              </a:ext>
            </a:extLst>
          </p:cNvPr>
          <p:cNvGrpSpPr/>
          <p:nvPr/>
        </p:nvGrpSpPr>
        <p:grpSpPr>
          <a:xfrm>
            <a:off x="5943599" y="1449389"/>
            <a:ext cx="6027027" cy="5319791"/>
            <a:chOff x="3733801" y="1542971"/>
            <a:chExt cx="8077200" cy="531979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D844536-147D-2822-EB13-2DE0FD72A294}"/>
                </a:ext>
              </a:extLst>
            </p:cNvPr>
            <p:cNvSpPr/>
            <p:nvPr/>
          </p:nvSpPr>
          <p:spPr>
            <a:xfrm>
              <a:off x="3733801" y="1542971"/>
              <a:ext cx="8077200" cy="53197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 descr="스크린샷, 텍스트, 폰트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0E39896-F647-35CB-2E61-657A85312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4301" y="1681162"/>
              <a:ext cx="7696200" cy="502014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944C51F-8E4F-7768-8354-F1FC88362975}"/>
              </a:ext>
            </a:extLst>
          </p:cNvPr>
          <p:cNvSpPr txBox="1"/>
          <p:nvPr/>
        </p:nvSpPr>
        <p:spPr>
          <a:xfrm>
            <a:off x="234073" y="1478420"/>
            <a:ext cx="5592779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chemeClr val="bg1"/>
                </a:solidFill>
              </a:rPr>
              <a:t>처리 요소</a:t>
            </a:r>
          </a:p>
          <a:p>
            <a:r>
              <a:rPr lang="ko-KR" altLang="en-US" sz="1800" dirty="0">
                <a:solidFill>
                  <a:schemeClr val="bg1"/>
                </a:solidFill>
              </a:rPr>
              <a:t>F0: 기본 주파수 (</a:t>
            </a:r>
            <a:r>
              <a:rPr lang="ko-KR" altLang="en-US" sz="1800" dirty="0" err="1">
                <a:solidFill>
                  <a:schemeClr val="bg1"/>
                </a:solidFill>
              </a:rPr>
              <a:t>pitch</a:t>
            </a:r>
            <a:r>
              <a:rPr lang="ko-KR" altLang="en-US" sz="1800" dirty="0">
                <a:solidFill>
                  <a:schemeClr val="bg1"/>
                </a:solidFill>
              </a:rPr>
              <a:t>) – </a:t>
            </a:r>
            <a:r>
              <a:rPr lang="ko-KR" altLang="en-US" sz="1800" dirty="0" err="1">
                <a:solidFill>
                  <a:schemeClr val="bg1"/>
                </a:solidFill>
              </a:rPr>
              <a:t>pyworld</a:t>
            </a:r>
            <a:r>
              <a:rPr lang="ko-KR" altLang="en-US" sz="1800" dirty="0">
                <a:solidFill>
                  <a:schemeClr val="bg1"/>
                </a:solidFill>
              </a:rPr>
              <a:t>, </a:t>
            </a:r>
            <a:r>
              <a:rPr lang="ko-KR" altLang="en-US" sz="1800" dirty="0" err="1">
                <a:solidFill>
                  <a:schemeClr val="bg1"/>
                </a:solidFill>
              </a:rPr>
              <a:t>parselmouth</a:t>
            </a:r>
            <a:r>
              <a:rPr lang="ko-KR" altLang="en-US" sz="1800" dirty="0">
                <a:solidFill>
                  <a:schemeClr val="bg1"/>
                </a:solidFill>
              </a:rPr>
              <a:t>, </a:t>
            </a:r>
            <a:r>
              <a:rPr lang="ko-KR" altLang="en-US" sz="1800" dirty="0" err="1">
                <a:solidFill>
                  <a:schemeClr val="bg1"/>
                </a:solidFill>
              </a:rPr>
              <a:t>rmvpe</a:t>
            </a:r>
            <a:r>
              <a:rPr lang="ko-KR" altLang="en-US" sz="1800" dirty="0">
                <a:solidFill>
                  <a:schemeClr val="bg1"/>
                </a:solidFill>
              </a:rPr>
              <a:t> 등으로 추출</a:t>
            </a:r>
          </a:p>
          <a:p>
            <a:r>
              <a:rPr lang="ko-KR" altLang="en-US" sz="1800" dirty="0">
                <a:solidFill>
                  <a:schemeClr val="bg1"/>
                </a:solidFill>
              </a:rPr>
              <a:t>G0: </a:t>
            </a:r>
            <a:r>
              <a:rPr lang="ko-KR" altLang="en-US" sz="1800" dirty="0" err="1">
                <a:solidFill>
                  <a:schemeClr val="bg1"/>
                </a:solidFill>
              </a:rPr>
              <a:t>Short</a:t>
            </a:r>
            <a:r>
              <a:rPr lang="ko-KR" altLang="en-US" sz="1800" dirty="0">
                <a:solidFill>
                  <a:schemeClr val="bg1"/>
                </a:solidFill>
              </a:rPr>
              <a:t>-Time Energy – 음성 강도 정보</a:t>
            </a:r>
          </a:p>
          <a:p>
            <a:r>
              <a:rPr lang="ko-KR" altLang="en-US" sz="1800" dirty="0">
                <a:solidFill>
                  <a:schemeClr val="bg1"/>
                </a:solidFill>
              </a:rPr>
              <a:t>D0: </a:t>
            </a:r>
            <a:r>
              <a:rPr lang="ko-KR" altLang="en-US" sz="1800" dirty="0" err="1">
                <a:solidFill>
                  <a:schemeClr val="bg1"/>
                </a:solidFill>
              </a:rPr>
              <a:t>Duration</a:t>
            </a:r>
            <a:r>
              <a:rPr lang="ko-KR" altLang="en-US" sz="1800" dirty="0">
                <a:solidFill>
                  <a:schemeClr val="bg1"/>
                </a:solidFill>
              </a:rPr>
              <a:t> – 발음 단위 길이 정보 → 자연스러운 타이밍 조절</a:t>
            </a:r>
          </a:p>
          <a:p>
            <a:r>
              <a:rPr lang="ko-KR" altLang="en-US" sz="1800" dirty="0" err="1">
                <a:solidFill>
                  <a:schemeClr val="bg1"/>
                </a:solidFill>
              </a:rPr>
              <a:t>Feature</a:t>
            </a:r>
            <a:r>
              <a:rPr lang="ko-KR" altLang="en-US" sz="1800" dirty="0">
                <a:solidFill>
                  <a:schemeClr val="bg1"/>
                </a:solidFill>
              </a:rPr>
              <a:t>: </a:t>
            </a:r>
            <a:r>
              <a:rPr lang="ko-KR" altLang="en-US" sz="1800" dirty="0" err="1">
                <a:solidFill>
                  <a:schemeClr val="bg1"/>
                </a:solidFill>
              </a:rPr>
              <a:t>HuBERT</a:t>
            </a:r>
            <a:r>
              <a:rPr lang="ko-KR" altLang="en-US" sz="1800" dirty="0">
                <a:solidFill>
                  <a:schemeClr val="bg1"/>
                </a:solidFill>
              </a:rPr>
              <a:t> 기반 256차원 </a:t>
            </a:r>
            <a:r>
              <a:rPr lang="ko-KR" altLang="en-US" sz="1800" dirty="0" err="1">
                <a:solidFill>
                  <a:schemeClr val="bg1"/>
                </a:solidFill>
              </a:rPr>
              <a:t>임베딩</a:t>
            </a:r>
            <a:endParaRPr lang="ko-KR" altLang="en-US" sz="1800" dirty="0">
              <a:solidFill>
                <a:schemeClr val="bg1"/>
              </a:solidFill>
            </a:endParaRPr>
          </a:p>
          <a:p>
            <a:r>
              <a:rPr lang="ko-KR" altLang="en-US" sz="1800" dirty="0" err="1">
                <a:solidFill>
                  <a:schemeClr val="bg1"/>
                </a:solidFill>
              </a:rPr>
              <a:t>Index</a:t>
            </a:r>
            <a:r>
              <a:rPr lang="ko-KR" altLang="en-US" sz="1800" dirty="0">
                <a:solidFill>
                  <a:schemeClr val="bg1"/>
                </a:solidFill>
              </a:rPr>
              <a:t>: </a:t>
            </a:r>
            <a:r>
              <a:rPr lang="ko-KR" altLang="en-US" sz="1800" dirty="0" err="1">
                <a:solidFill>
                  <a:schemeClr val="bg1"/>
                </a:solidFill>
              </a:rPr>
              <a:t>Feature</a:t>
            </a:r>
            <a:r>
              <a:rPr lang="ko-KR" altLang="en-US" sz="1800" dirty="0">
                <a:solidFill>
                  <a:schemeClr val="bg1"/>
                </a:solidFill>
              </a:rPr>
              <a:t> + F0 결합 → </a:t>
            </a:r>
            <a:r>
              <a:rPr lang="ko-KR" altLang="en-US" sz="1800" dirty="0" err="1">
                <a:solidFill>
                  <a:schemeClr val="bg1"/>
                </a:solidFill>
              </a:rPr>
              <a:t>big.npy로</a:t>
            </a:r>
            <a:r>
              <a:rPr lang="ko-KR" altLang="en-US" sz="1800" dirty="0">
                <a:solidFill>
                  <a:schemeClr val="bg1"/>
                </a:solidFill>
              </a:rPr>
              <a:t> 저장, </a:t>
            </a:r>
            <a:r>
              <a:rPr lang="ko-KR" altLang="en-US" sz="1800" dirty="0" err="1">
                <a:solidFill>
                  <a:schemeClr val="bg1"/>
                </a:solidFill>
              </a:rPr>
              <a:t>faiss로</a:t>
            </a:r>
            <a:r>
              <a:rPr lang="ko-KR" altLang="en-US" sz="1800" dirty="0">
                <a:solidFill>
                  <a:schemeClr val="bg1"/>
                </a:solidFill>
              </a:rPr>
              <a:t> 검색</a:t>
            </a:r>
          </a:p>
          <a:p>
            <a:endParaRPr lang="ko-KR" altLang="en-US" sz="1800" dirty="0">
              <a:solidFill>
                <a:schemeClr val="bg1"/>
              </a:solidFill>
            </a:endParaRPr>
          </a:p>
          <a:p>
            <a:r>
              <a:rPr lang="ko-KR" altLang="en-US" sz="1800" b="1" dirty="0">
                <a:solidFill>
                  <a:schemeClr val="bg1"/>
                </a:solidFill>
              </a:rPr>
              <a:t>훈련 및 추론 흐름</a:t>
            </a:r>
          </a:p>
          <a:p>
            <a:r>
              <a:rPr lang="ko-KR" altLang="en-US" sz="1800" dirty="0">
                <a:solidFill>
                  <a:schemeClr val="bg1"/>
                </a:solidFill>
              </a:rPr>
              <a:t>[훈련 단계]</a:t>
            </a:r>
          </a:p>
          <a:p>
            <a:r>
              <a:rPr lang="ko-KR" altLang="en-US" sz="1800" dirty="0">
                <a:solidFill>
                  <a:schemeClr val="bg1"/>
                </a:solidFill>
              </a:rPr>
              <a:t>입력 음성 → </a:t>
            </a:r>
            <a:r>
              <a:rPr lang="ko-KR" altLang="en-US" sz="1800" dirty="0" err="1">
                <a:solidFill>
                  <a:schemeClr val="bg1"/>
                </a:solidFill>
              </a:rPr>
              <a:t>Feature</a:t>
            </a:r>
            <a:r>
              <a:rPr lang="ko-KR" altLang="en-US" sz="1800" dirty="0">
                <a:solidFill>
                  <a:schemeClr val="bg1"/>
                </a:solidFill>
              </a:rPr>
              <a:t>, F0, G0, D0 추출 → 훈련 → </a:t>
            </a:r>
          </a:p>
          <a:p>
            <a:r>
              <a:rPr lang="ko-KR" altLang="en-US" sz="1800" dirty="0">
                <a:solidFill>
                  <a:schemeClr val="bg1"/>
                </a:solidFill>
              </a:rPr>
              <a:t>결과 저장: </a:t>
            </a:r>
            <a:r>
              <a:rPr lang="ko-KR" altLang="en-US" sz="1800" dirty="0" err="1">
                <a:solidFill>
                  <a:schemeClr val="bg1"/>
                </a:solidFill>
              </a:rPr>
              <a:t>faiss</a:t>
            </a:r>
            <a:r>
              <a:rPr lang="ko-KR" altLang="en-US" sz="1800" dirty="0">
                <a:solidFill>
                  <a:schemeClr val="bg1"/>
                </a:solidFill>
              </a:rPr>
              <a:t> </a:t>
            </a:r>
            <a:r>
              <a:rPr lang="ko-KR" altLang="en-US" sz="1800" dirty="0" err="1">
                <a:solidFill>
                  <a:schemeClr val="bg1"/>
                </a:solidFill>
              </a:rPr>
              <a:t>index</a:t>
            </a:r>
            <a:r>
              <a:rPr lang="ko-KR" altLang="en-US" sz="1800" dirty="0">
                <a:solidFill>
                  <a:schemeClr val="bg1"/>
                </a:solidFill>
              </a:rPr>
              <a:t> (</a:t>
            </a:r>
            <a:r>
              <a:rPr lang="ko-KR" altLang="en-US" sz="1800" dirty="0" err="1">
                <a:solidFill>
                  <a:schemeClr val="bg1"/>
                </a:solidFill>
              </a:rPr>
              <a:t>big.npy</a:t>
            </a:r>
            <a:r>
              <a:rPr lang="ko-KR" altLang="en-US" sz="1800" dirty="0">
                <a:solidFill>
                  <a:schemeClr val="bg1"/>
                </a:solidFill>
              </a:rPr>
              <a:t>) + 모델 가중치 (.</a:t>
            </a:r>
            <a:r>
              <a:rPr lang="ko-KR" altLang="en-US" sz="1800" dirty="0" err="1">
                <a:solidFill>
                  <a:schemeClr val="bg1"/>
                </a:solidFill>
              </a:rPr>
              <a:t>pth</a:t>
            </a:r>
            <a:r>
              <a:rPr lang="ko-KR" altLang="en-US" sz="1800" dirty="0">
                <a:solidFill>
                  <a:schemeClr val="bg1"/>
                </a:solidFill>
              </a:rPr>
              <a:t>)</a:t>
            </a:r>
          </a:p>
          <a:p>
            <a:endParaRPr lang="ko-KR" altLang="en-US" sz="1800" dirty="0">
              <a:solidFill>
                <a:schemeClr val="bg1"/>
              </a:solidFill>
            </a:endParaRPr>
          </a:p>
          <a:p>
            <a:r>
              <a:rPr lang="ko-KR" altLang="en-US" sz="1800" dirty="0">
                <a:solidFill>
                  <a:schemeClr val="bg1"/>
                </a:solidFill>
              </a:rPr>
              <a:t>[추론 단계]</a:t>
            </a:r>
          </a:p>
          <a:p>
            <a:r>
              <a:rPr lang="ko-KR" altLang="en-US" sz="1800" dirty="0">
                <a:solidFill>
                  <a:schemeClr val="bg1"/>
                </a:solidFill>
              </a:rPr>
              <a:t>사용자 입력 음성에서 </a:t>
            </a:r>
            <a:r>
              <a:rPr lang="ko-KR" altLang="en-US" sz="1800" dirty="0" err="1">
                <a:solidFill>
                  <a:schemeClr val="bg1"/>
                </a:solidFill>
              </a:rPr>
              <a:t>Feature</a:t>
            </a:r>
            <a:r>
              <a:rPr lang="ko-KR" altLang="en-US" sz="1800" dirty="0">
                <a:solidFill>
                  <a:schemeClr val="bg1"/>
                </a:solidFill>
              </a:rPr>
              <a:t>, F0, G0, D0 추출</a:t>
            </a:r>
          </a:p>
          <a:p>
            <a:r>
              <a:rPr lang="ko-KR" altLang="en-US" sz="1800" dirty="0" err="1">
                <a:solidFill>
                  <a:schemeClr val="bg1"/>
                </a:solidFill>
              </a:rPr>
              <a:t>Feature</a:t>
            </a:r>
            <a:r>
              <a:rPr lang="ko-KR" altLang="en-US" sz="1800" dirty="0">
                <a:solidFill>
                  <a:schemeClr val="bg1"/>
                </a:solidFill>
              </a:rPr>
              <a:t> + F0로 </a:t>
            </a:r>
            <a:r>
              <a:rPr lang="ko-KR" altLang="en-US" sz="1800" dirty="0" err="1">
                <a:solidFill>
                  <a:schemeClr val="bg1"/>
                </a:solidFill>
              </a:rPr>
              <a:t>big.npy에서</a:t>
            </a:r>
            <a:r>
              <a:rPr lang="ko-KR" altLang="en-US" sz="1800" dirty="0">
                <a:solidFill>
                  <a:schemeClr val="bg1"/>
                </a:solidFill>
              </a:rPr>
              <a:t> 유사한 특징 검색</a:t>
            </a:r>
          </a:p>
          <a:p>
            <a:r>
              <a:rPr lang="ko-KR" altLang="en-US" sz="1800" dirty="0" err="1">
                <a:solidFill>
                  <a:schemeClr val="bg1"/>
                </a:solidFill>
              </a:rPr>
              <a:t>retrieved</a:t>
            </a:r>
            <a:r>
              <a:rPr lang="ko-KR" altLang="en-US" sz="1800" dirty="0">
                <a:solidFill>
                  <a:schemeClr val="bg1"/>
                </a:solidFill>
              </a:rPr>
              <a:t> </a:t>
            </a:r>
            <a:r>
              <a:rPr lang="ko-KR" altLang="en-US" sz="1800" dirty="0" err="1">
                <a:solidFill>
                  <a:schemeClr val="bg1"/>
                </a:solidFill>
              </a:rPr>
              <a:t>feature</a:t>
            </a:r>
            <a:r>
              <a:rPr lang="ko-KR" altLang="en-US" sz="1800" dirty="0">
                <a:solidFill>
                  <a:schemeClr val="bg1"/>
                </a:solidFill>
              </a:rPr>
              <a:t>, F0, G0, D0를 </a:t>
            </a:r>
            <a:r>
              <a:rPr lang="ko-KR" altLang="en-US" sz="1800" dirty="0" err="1">
                <a:solidFill>
                  <a:schemeClr val="bg1"/>
                </a:solidFill>
              </a:rPr>
              <a:t>HiFi</a:t>
            </a:r>
            <a:r>
              <a:rPr lang="ko-KR" altLang="en-US" sz="1800" dirty="0">
                <a:solidFill>
                  <a:schemeClr val="bg1"/>
                </a:solidFill>
              </a:rPr>
              <a:t>-GAN </a:t>
            </a:r>
            <a:r>
              <a:rPr lang="ko-KR" altLang="en-US" sz="1800" dirty="0" err="1">
                <a:solidFill>
                  <a:schemeClr val="bg1"/>
                </a:solidFill>
              </a:rPr>
              <a:t>vocoder에</a:t>
            </a:r>
            <a:r>
              <a:rPr lang="ko-KR" altLang="en-US" sz="1800" dirty="0">
                <a:solidFill>
                  <a:schemeClr val="bg1"/>
                </a:solidFill>
              </a:rPr>
              <a:t> 입력</a:t>
            </a:r>
          </a:p>
          <a:p>
            <a:r>
              <a:rPr lang="ko-KR" altLang="en-US" sz="1800" dirty="0">
                <a:solidFill>
                  <a:schemeClr val="bg1"/>
                </a:solidFill>
              </a:rPr>
              <a:t>→ 최종 변환된 AI 보컬 음성 생성</a:t>
            </a:r>
          </a:p>
        </p:txBody>
      </p:sp>
    </p:spTree>
    <p:extLst>
      <p:ext uri="{BB962C8B-B14F-4D97-AF65-F5344CB8AC3E}">
        <p14:creationId xmlns:p14="http://schemas.microsoft.com/office/powerpoint/2010/main" val="228962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EFB97E-D536-0ECA-EE3F-A0D430117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659C6F-A29D-4D83-86DA-5B0289733C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701992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F22169-615F-9700-5868-3A14611B87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33" r="20922" b="-1"/>
          <a:stretch>
            <a:fillRect/>
          </a:stretch>
        </p:blipFill>
        <p:spPr>
          <a:xfrm>
            <a:off x="4472902" y="18"/>
            <a:ext cx="4049486" cy="37683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D725EAD-8F61-03AF-93AD-47C5722D01C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l="33432" r="26643" b="2"/>
          <a:stretch>
            <a:fillRect/>
          </a:stretch>
        </p:blipFill>
        <p:spPr>
          <a:xfrm>
            <a:off x="8522390" y="-7"/>
            <a:ext cx="3669610" cy="37683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083C38F-1FF4-8438-4176-78AF006393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717" r="1" b="5710"/>
          <a:stretch>
            <a:fillRect/>
          </a:stretch>
        </p:blipFill>
        <p:spPr>
          <a:xfrm>
            <a:off x="4472902" y="3768327"/>
            <a:ext cx="7719098" cy="325159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7019924"/>
          </a:xfrm>
          <a:prstGeom prst="rect">
            <a:avLst/>
          </a:prstGeom>
          <a:gradFill>
            <a:gsLst>
              <a:gs pos="43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B6C10F4D-CB67-9D1F-5A6E-B290F3BDE2AD}"/>
              </a:ext>
            </a:extLst>
          </p:cNvPr>
          <p:cNvSpPr txBox="1"/>
          <p:nvPr/>
        </p:nvSpPr>
        <p:spPr>
          <a:xfrm>
            <a:off x="838200" y="1141550"/>
            <a:ext cx="5395912" cy="24439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100" b="1" kern="1200" dirty="0" smtClean="0">
                <a:solidFill>
                  <a:schemeClr val="bg1"/>
                </a:solidFill>
                <a:latin typeface="+mj-ea"/>
                <a:ea typeface="+mj-ea"/>
                <a:cs typeface="+mj-cs"/>
                <a:sym typeface="Gotham Bold"/>
              </a:rPr>
              <a:t>05. </a:t>
            </a:r>
            <a:r>
              <a:rPr lang="ko-KR" altLang="en-US" sz="5100" b="1" kern="1200" dirty="0">
                <a:solidFill>
                  <a:schemeClr val="bg1"/>
                </a:solidFill>
                <a:latin typeface="+mj-ea"/>
                <a:ea typeface="+mj-ea"/>
                <a:cs typeface="+mj-cs"/>
                <a:sym typeface="Gotham Bold"/>
              </a:rPr>
              <a:t>웹 화면</a:t>
            </a:r>
            <a:endParaRPr lang="en-US" sz="5100" b="1" kern="1200" dirty="0">
              <a:solidFill>
                <a:schemeClr val="bg1"/>
              </a:solidFill>
              <a:latin typeface="+mj-ea"/>
              <a:ea typeface="+mj-ea"/>
              <a:cs typeface="+mj-cs"/>
              <a:sym typeface="Gotham Bold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768330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50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8EE86A-C415-ECD4-FD76-96B0102B8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F4A7E6A-10DA-DB15-D42E-F4E676F5934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rcRect/>
          <a:stretch>
            <a:fillRect/>
          </a:stretch>
        </p:blipFill>
        <p:spPr>
          <a:xfrm>
            <a:off x="13" y="-3155"/>
            <a:ext cx="12191987" cy="70199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B03CCB-00E6-C107-B968-042A2470FA0F}"/>
              </a:ext>
            </a:extLst>
          </p:cNvPr>
          <p:cNvSpPr txBox="1"/>
          <p:nvPr/>
        </p:nvSpPr>
        <p:spPr>
          <a:xfrm>
            <a:off x="990600" y="631828"/>
            <a:ext cx="10515600" cy="129222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/>
            <a:r>
              <a:rPr lang="en-US" sz="4400" b="1" dirty="0" smtClean="0">
                <a:solidFill>
                  <a:srgbClr val="FFFFFF"/>
                </a:solidFill>
                <a:latin typeface="+mn-ea"/>
                <a:cs typeface="Gotham Bold"/>
                <a:sym typeface="Gotham Bold"/>
              </a:rPr>
              <a:t>06. </a:t>
            </a:r>
            <a:r>
              <a:rPr lang="ko-KR" altLang="en-US" sz="4400" b="1" dirty="0" smtClean="0">
                <a:solidFill>
                  <a:srgbClr val="FFFFFF"/>
                </a:solidFill>
                <a:latin typeface="+mn-ea"/>
                <a:cs typeface="Gotham Bold"/>
                <a:sym typeface="Gotham Bold"/>
              </a:rPr>
              <a:t>시연</a:t>
            </a:r>
            <a:endParaRPr lang="en-US" altLang="ko-KR" sz="4400" b="1" dirty="0" smtClean="0">
              <a:solidFill>
                <a:srgbClr val="FFFFFF"/>
              </a:solidFill>
              <a:latin typeface="+mn-ea"/>
              <a:cs typeface="Gotham Bold"/>
              <a:sym typeface="Gotham Bold"/>
            </a:endParaRPr>
          </a:p>
        </p:txBody>
      </p:sp>
      <p:pic>
        <p:nvPicPr>
          <p:cNvPr id="3" name="KakaoTalk_20250731_15300280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21270" y="1269337"/>
            <a:ext cx="6883400" cy="51625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3578" y="1630573"/>
            <a:ext cx="4343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</a:rPr>
              <a:t>&lt;Time Line&gt;</a:t>
            </a:r>
          </a:p>
          <a:p>
            <a:endParaRPr lang="en-US" altLang="ko-KR" sz="1300" dirty="0" smtClean="0">
              <a:solidFill>
                <a:schemeClr val="bg1"/>
              </a:solidFill>
            </a:endParaRPr>
          </a:p>
          <a:p>
            <a:r>
              <a:rPr lang="en-US" altLang="ko-KR" sz="1300" dirty="0" smtClean="0">
                <a:solidFill>
                  <a:schemeClr val="bg1"/>
                </a:solidFill>
              </a:rPr>
              <a:t>1. </a:t>
            </a:r>
            <a:r>
              <a:rPr lang="ko-KR" altLang="en-US" sz="1300" dirty="0" smtClean="0">
                <a:solidFill>
                  <a:schemeClr val="bg1"/>
                </a:solidFill>
              </a:rPr>
              <a:t>홈 </a:t>
            </a:r>
            <a:r>
              <a:rPr lang="en-US" altLang="ko-KR" sz="1300" dirty="0">
                <a:solidFill>
                  <a:schemeClr val="bg1"/>
                </a:solidFill>
              </a:rPr>
              <a:t>&gt;&gt; </a:t>
            </a:r>
            <a:r>
              <a:rPr lang="ko-KR" altLang="en-US" sz="1300" dirty="0">
                <a:solidFill>
                  <a:schemeClr val="bg1"/>
                </a:solidFill>
              </a:rPr>
              <a:t>영상 시작 </a:t>
            </a:r>
            <a:r>
              <a:rPr lang="en-US" altLang="ko-KR" sz="1300" dirty="0">
                <a:solidFill>
                  <a:schemeClr val="bg1"/>
                </a:solidFill>
              </a:rPr>
              <a:t>~ </a:t>
            </a:r>
            <a:r>
              <a:rPr lang="en-US" altLang="ko-KR" sz="1300" dirty="0" smtClean="0">
                <a:solidFill>
                  <a:schemeClr val="bg1"/>
                </a:solidFill>
              </a:rPr>
              <a:t>00:42</a:t>
            </a:r>
          </a:p>
          <a:p>
            <a:pPr marL="342900" indent="-342900">
              <a:buAutoNum type="arabicPeriod"/>
            </a:pPr>
            <a:endParaRPr lang="en-US" altLang="ko-KR" sz="1300" dirty="0">
              <a:solidFill>
                <a:schemeClr val="bg1"/>
              </a:solidFill>
            </a:endParaRPr>
          </a:p>
          <a:p>
            <a:r>
              <a:rPr lang="en-US" altLang="ko-KR" sz="1300" dirty="0">
                <a:solidFill>
                  <a:schemeClr val="bg1"/>
                </a:solidFill>
              </a:rPr>
              <a:t>2. </a:t>
            </a:r>
            <a:r>
              <a:rPr lang="ko-KR" altLang="en-US" sz="1300" dirty="0" err="1">
                <a:solidFill>
                  <a:schemeClr val="bg1"/>
                </a:solidFill>
              </a:rPr>
              <a:t>어바웃</a:t>
            </a:r>
            <a:r>
              <a:rPr lang="ko-KR" altLang="en-US" sz="1300" dirty="0">
                <a:solidFill>
                  <a:schemeClr val="bg1"/>
                </a:solidFill>
              </a:rPr>
              <a:t> </a:t>
            </a:r>
            <a:r>
              <a:rPr lang="en-US" altLang="ko-KR" sz="1300" dirty="0">
                <a:solidFill>
                  <a:schemeClr val="bg1"/>
                </a:solidFill>
              </a:rPr>
              <a:t>&gt;&gt; 00:42 ~ </a:t>
            </a:r>
            <a:r>
              <a:rPr lang="en-US" altLang="ko-KR" sz="1300" dirty="0" smtClean="0">
                <a:solidFill>
                  <a:schemeClr val="bg1"/>
                </a:solidFill>
              </a:rPr>
              <a:t>01:08</a:t>
            </a:r>
          </a:p>
          <a:p>
            <a:endParaRPr lang="en-US" altLang="ko-KR" sz="1300" dirty="0">
              <a:solidFill>
                <a:schemeClr val="bg1"/>
              </a:solidFill>
            </a:endParaRPr>
          </a:p>
          <a:p>
            <a:r>
              <a:rPr lang="en-US" altLang="ko-KR" sz="1300" dirty="0">
                <a:solidFill>
                  <a:schemeClr val="bg1"/>
                </a:solidFill>
              </a:rPr>
              <a:t>3. </a:t>
            </a:r>
            <a:r>
              <a:rPr lang="ko-KR" altLang="en-US" sz="1300" dirty="0">
                <a:solidFill>
                  <a:schemeClr val="bg1"/>
                </a:solidFill>
              </a:rPr>
              <a:t>회원가입   </a:t>
            </a:r>
            <a:r>
              <a:rPr lang="en-US" altLang="ko-KR" sz="1300" dirty="0">
                <a:solidFill>
                  <a:schemeClr val="bg1"/>
                </a:solidFill>
              </a:rPr>
              <a:t>&gt;&gt; 02:01 ~ </a:t>
            </a:r>
            <a:r>
              <a:rPr lang="en-US" altLang="ko-KR" sz="1300" dirty="0" smtClean="0">
                <a:solidFill>
                  <a:schemeClr val="bg1"/>
                </a:solidFill>
              </a:rPr>
              <a:t>03:10</a:t>
            </a:r>
          </a:p>
          <a:p>
            <a:endParaRPr lang="en-US" altLang="ko-KR" sz="1300" dirty="0">
              <a:solidFill>
                <a:schemeClr val="bg1"/>
              </a:solidFill>
            </a:endParaRPr>
          </a:p>
          <a:p>
            <a:r>
              <a:rPr lang="en-US" altLang="ko-KR" sz="1300" dirty="0">
                <a:solidFill>
                  <a:schemeClr val="bg1"/>
                </a:solidFill>
              </a:rPr>
              <a:t>4. </a:t>
            </a:r>
            <a:r>
              <a:rPr lang="ko-KR" altLang="en-US" sz="1300" dirty="0">
                <a:solidFill>
                  <a:schemeClr val="bg1"/>
                </a:solidFill>
              </a:rPr>
              <a:t>로그인</a:t>
            </a:r>
            <a:r>
              <a:rPr lang="en-US" altLang="ko-KR" sz="1300" dirty="0">
                <a:solidFill>
                  <a:schemeClr val="bg1"/>
                </a:solidFill>
              </a:rPr>
              <a:t>(Sign In)   03:15 ~ </a:t>
            </a:r>
            <a:r>
              <a:rPr lang="en-US" altLang="ko-KR" sz="1300" dirty="0" smtClean="0">
                <a:solidFill>
                  <a:schemeClr val="bg1"/>
                </a:solidFill>
              </a:rPr>
              <a:t>03:20</a:t>
            </a:r>
          </a:p>
          <a:p>
            <a:endParaRPr lang="en-US" altLang="ko-KR" sz="1300" dirty="0">
              <a:solidFill>
                <a:schemeClr val="bg1"/>
              </a:solidFill>
            </a:endParaRPr>
          </a:p>
          <a:p>
            <a:r>
              <a:rPr lang="en-US" altLang="ko-KR" sz="1300" dirty="0">
                <a:solidFill>
                  <a:schemeClr val="bg1"/>
                </a:solidFill>
              </a:rPr>
              <a:t>5. </a:t>
            </a:r>
            <a:r>
              <a:rPr lang="ko-KR" altLang="en-US" sz="1300" dirty="0" err="1">
                <a:solidFill>
                  <a:schemeClr val="bg1"/>
                </a:solidFill>
              </a:rPr>
              <a:t>마이페이지</a:t>
            </a:r>
            <a:r>
              <a:rPr lang="en-US" altLang="ko-KR" sz="1300" dirty="0">
                <a:solidFill>
                  <a:schemeClr val="bg1"/>
                </a:solidFill>
              </a:rPr>
              <a:t>(</a:t>
            </a:r>
            <a:r>
              <a:rPr lang="ko-KR" altLang="en-US" sz="1300" dirty="0">
                <a:solidFill>
                  <a:schemeClr val="bg1"/>
                </a:solidFill>
              </a:rPr>
              <a:t>정보수정</a:t>
            </a:r>
            <a:r>
              <a:rPr lang="en-US" altLang="ko-KR" sz="1300" dirty="0">
                <a:solidFill>
                  <a:schemeClr val="bg1"/>
                </a:solidFill>
              </a:rPr>
              <a:t>, </a:t>
            </a:r>
            <a:r>
              <a:rPr lang="ko-KR" altLang="en-US" sz="1300" dirty="0">
                <a:solidFill>
                  <a:schemeClr val="bg1"/>
                </a:solidFill>
              </a:rPr>
              <a:t>비밀번호 변경</a:t>
            </a:r>
            <a:r>
              <a:rPr lang="en-US" altLang="ko-KR" sz="1300" dirty="0">
                <a:solidFill>
                  <a:schemeClr val="bg1"/>
                </a:solidFill>
              </a:rPr>
              <a:t>, </a:t>
            </a:r>
            <a:endParaRPr lang="en-US" altLang="ko-KR" sz="1300" dirty="0" smtClean="0">
              <a:solidFill>
                <a:schemeClr val="bg1"/>
              </a:solidFill>
            </a:endParaRPr>
          </a:p>
          <a:p>
            <a:r>
              <a:rPr lang="ko-KR" altLang="en-US" sz="1300" dirty="0" smtClean="0">
                <a:solidFill>
                  <a:schemeClr val="bg1"/>
                </a:solidFill>
              </a:rPr>
              <a:t>아이디</a:t>
            </a:r>
            <a:r>
              <a:rPr lang="en-US" altLang="ko-KR" sz="1300" dirty="0">
                <a:solidFill>
                  <a:schemeClr val="bg1"/>
                </a:solidFill>
              </a:rPr>
              <a:t>/</a:t>
            </a:r>
            <a:r>
              <a:rPr lang="ko-KR" altLang="en-US" sz="1300" dirty="0">
                <a:solidFill>
                  <a:schemeClr val="bg1"/>
                </a:solidFill>
              </a:rPr>
              <a:t>비밀번호 찾기</a:t>
            </a:r>
            <a:r>
              <a:rPr lang="en-US" altLang="ko-KR" sz="1300" dirty="0">
                <a:solidFill>
                  <a:schemeClr val="bg1"/>
                </a:solidFill>
              </a:rPr>
              <a:t>, </a:t>
            </a:r>
            <a:r>
              <a:rPr lang="ko-KR" altLang="en-US" sz="1300" dirty="0">
                <a:solidFill>
                  <a:schemeClr val="bg1"/>
                </a:solidFill>
              </a:rPr>
              <a:t>회원탈퇴</a:t>
            </a:r>
            <a:r>
              <a:rPr lang="en-US" altLang="ko-KR" sz="1300" dirty="0">
                <a:solidFill>
                  <a:schemeClr val="bg1"/>
                </a:solidFill>
              </a:rPr>
              <a:t>) &gt;&gt; 03:30 ~ </a:t>
            </a:r>
            <a:r>
              <a:rPr lang="en-US" altLang="ko-KR" sz="1300" dirty="0" smtClean="0">
                <a:solidFill>
                  <a:schemeClr val="bg1"/>
                </a:solidFill>
              </a:rPr>
              <a:t>06:25</a:t>
            </a:r>
          </a:p>
          <a:p>
            <a:endParaRPr lang="en-US" altLang="ko-KR" sz="1300" dirty="0">
              <a:solidFill>
                <a:schemeClr val="bg1"/>
              </a:solidFill>
            </a:endParaRPr>
          </a:p>
          <a:p>
            <a:r>
              <a:rPr lang="en-US" altLang="ko-KR" sz="1300" dirty="0">
                <a:solidFill>
                  <a:schemeClr val="bg1"/>
                </a:solidFill>
              </a:rPr>
              <a:t>6. </a:t>
            </a:r>
            <a:r>
              <a:rPr lang="ko-KR" altLang="en-US" sz="1300" dirty="0">
                <a:solidFill>
                  <a:schemeClr val="bg1"/>
                </a:solidFill>
              </a:rPr>
              <a:t>음원 생성 </a:t>
            </a:r>
            <a:r>
              <a:rPr lang="en-US" altLang="ko-KR" sz="1300" dirty="0">
                <a:solidFill>
                  <a:schemeClr val="bg1"/>
                </a:solidFill>
              </a:rPr>
              <a:t>&gt;&gt;   06:25 ~ </a:t>
            </a:r>
            <a:r>
              <a:rPr lang="en-US" altLang="ko-KR" sz="1300" dirty="0" smtClean="0">
                <a:solidFill>
                  <a:schemeClr val="bg1"/>
                </a:solidFill>
              </a:rPr>
              <a:t>08:00</a:t>
            </a:r>
          </a:p>
          <a:p>
            <a:endParaRPr lang="en-US" altLang="ko-KR" sz="1300" dirty="0">
              <a:solidFill>
                <a:schemeClr val="bg1"/>
              </a:solidFill>
            </a:endParaRPr>
          </a:p>
          <a:p>
            <a:r>
              <a:rPr lang="en-US" altLang="ko-KR" sz="1300" dirty="0">
                <a:solidFill>
                  <a:schemeClr val="bg1"/>
                </a:solidFill>
              </a:rPr>
              <a:t>7. </a:t>
            </a:r>
            <a:r>
              <a:rPr lang="ko-KR" altLang="en-US" sz="1300" dirty="0">
                <a:solidFill>
                  <a:schemeClr val="bg1"/>
                </a:solidFill>
              </a:rPr>
              <a:t>타이틀 이미지 생성 </a:t>
            </a:r>
            <a:r>
              <a:rPr lang="en-US" altLang="ko-KR" sz="1300" dirty="0">
                <a:solidFill>
                  <a:schemeClr val="bg1"/>
                </a:solidFill>
              </a:rPr>
              <a:t>&gt;&gt; 08:00 ~ </a:t>
            </a:r>
            <a:r>
              <a:rPr lang="en-US" altLang="ko-KR" sz="1300" dirty="0" smtClean="0">
                <a:solidFill>
                  <a:schemeClr val="bg1"/>
                </a:solidFill>
              </a:rPr>
              <a:t>09:00</a:t>
            </a:r>
          </a:p>
          <a:p>
            <a:endParaRPr lang="en-US" altLang="ko-KR" sz="1300" dirty="0">
              <a:solidFill>
                <a:schemeClr val="bg1"/>
              </a:solidFill>
            </a:endParaRPr>
          </a:p>
          <a:p>
            <a:r>
              <a:rPr lang="en-US" altLang="ko-KR" sz="1300" dirty="0">
                <a:solidFill>
                  <a:schemeClr val="bg1"/>
                </a:solidFill>
              </a:rPr>
              <a:t>8. </a:t>
            </a:r>
            <a:r>
              <a:rPr lang="ko-KR" altLang="en-US" sz="1300" dirty="0">
                <a:solidFill>
                  <a:schemeClr val="bg1"/>
                </a:solidFill>
              </a:rPr>
              <a:t>목소리 녹음 및 학습 </a:t>
            </a:r>
            <a:r>
              <a:rPr lang="en-US" altLang="ko-KR" sz="1300" dirty="0">
                <a:solidFill>
                  <a:schemeClr val="bg1"/>
                </a:solidFill>
              </a:rPr>
              <a:t>&gt;&gt; 09:00 ~ </a:t>
            </a:r>
            <a:r>
              <a:rPr lang="en-US" altLang="ko-KR" sz="1300" dirty="0" smtClean="0">
                <a:solidFill>
                  <a:schemeClr val="bg1"/>
                </a:solidFill>
              </a:rPr>
              <a:t>11:53</a:t>
            </a:r>
          </a:p>
          <a:p>
            <a:endParaRPr lang="en-US" altLang="ko-KR" sz="1300" dirty="0">
              <a:solidFill>
                <a:schemeClr val="bg1"/>
              </a:solidFill>
            </a:endParaRPr>
          </a:p>
          <a:p>
            <a:r>
              <a:rPr lang="en-US" altLang="ko-KR" sz="1300" dirty="0">
                <a:solidFill>
                  <a:schemeClr val="bg1"/>
                </a:solidFill>
              </a:rPr>
              <a:t>9. </a:t>
            </a:r>
            <a:r>
              <a:rPr lang="ko-KR" altLang="en-US" sz="1300" dirty="0">
                <a:solidFill>
                  <a:schemeClr val="bg1"/>
                </a:solidFill>
              </a:rPr>
              <a:t>보컬 교체 </a:t>
            </a:r>
            <a:r>
              <a:rPr lang="en-US" altLang="ko-KR" sz="1300" dirty="0">
                <a:solidFill>
                  <a:schemeClr val="bg1"/>
                </a:solidFill>
              </a:rPr>
              <a:t>&gt;&gt;   11:53 ~ </a:t>
            </a:r>
            <a:r>
              <a:rPr lang="en-US" altLang="ko-KR" sz="1300" dirty="0" smtClean="0">
                <a:solidFill>
                  <a:schemeClr val="bg1"/>
                </a:solidFill>
              </a:rPr>
              <a:t>12:58</a:t>
            </a:r>
          </a:p>
          <a:p>
            <a:endParaRPr lang="en-US" altLang="ko-KR" sz="1300" dirty="0">
              <a:solidFill>
                <a:schemeClr val="bg1"/>
              </a:solidFill>
            </a:endParaRPr>
          </a:p>
          <a:p>
            <a:r>
              <a:rPr lang="en-US" altLang="ko-KR" sz="1300" dirty="0">
                <a:solidFill>
                  <a:schemeClr val="bg1"/>
                </a:solidFill>
              </a:rPr>
              <a:t>10. </a:t>
            </a:r>
            <a:r>
              <a:rPr lang="ko-KR" altLang="en-US" sz="1300" dirty="0">
                <a:solidFill>
                  <a:schemeClr val="bg1"/>
                </a:solidFill>
              </a:rPr>
              <a:t>앨범 생성 및 관리 </a:t>
            </a:r>
            <a:r>
              <a:rPr lang="en-US" altLang="ko-KR" sz="1300" dirty="0">
                <a:solidFill>
                  <a:schemeClr val="bg1"/>
                </a:solidFill>
              </a:rPr>
              <a:t>(</a:t>
            </a:r>
            <a:r>
              <a:rPr lang="ko-KR" altLang="en-US" sz="1300" dirty="0">
                <a:solidFill>
                  <a:schemeClr val="bg1"/>
                </a:solidFill>
              </a:rPr>
              <a:t>곡 추가</a:t>
            </a:r>
            <a:r>
              <a:rPr lang="en-US" altLang="ko-KR" sz="1300" dirty="0">
                <a:solidFill>
                  <a:schemeClr val="bg1"/>
                </a:solidFill>
              </a:rPr>
              <a:t>/</a:t>
            </a:r>
            <a:r>
              <a:rPr lang="ko-KR" altLang="en-US" sz="1300" dirty="0">
                <a:solidFill>
                  <a:schemeClr val="bg1"/>
                </a:solidFill>
              </a:rPr>
              <a:t>삭제</a:t>
            </a:r>
            <a:r>
              <a:rPr lang="en-US" altLang="ko-KR" sz="1300" dirty="0">
                <a:solidFill>
                  <a:schemeClr val="bg1"/>
                </a:solidFill>
              </a:rPr>
              <a:t>, </a:t>
            </a:r>
            <a:r>
              <a:rPr lang="ko-KR" altLang="en-US" sz="1300" dirty="0" smtClean="0">
                <a:solidFill>
                  <a:schemeClr val="bg1"/>
                </a:solidFill>
              </a:rPr>
              <a:t>다운로드</a:t>
            </a:r>
            <a:r>
              <a:rPr lang="en-US" altLang="ko-KR" sz="1300" dirty="0">
                <a:solidFill>
                  <a:schemeClr val="bg1"/>
                </a:solidFill>
              </a:rPr>
              <a:t>, </a:t>
            </a:r>
            <a:r>
              <a:rPr lang="ko-KR" altLang="en-US" sz="1300" dirty="0">
                <a:solidFill>
                  <a:schemeClr val="bg1"/>
                </a:solidFill>
              </a:rPr>
              <a:t>앨범 삭제</a:t>
            </a:r>
            <a:r>
              <a:rPr lang="en-US" altLang="ko-KR" sz="1300" dirty="0">
                <a:solidFill>
                  <a:schemeClr val="bg1"/>
                </a:solidFill>
              </a:rPr>
              <a:t>) &gt;&gt; 12:58 ~ </a:t>
            </a:r>
            <a:r>
              <a:rPr lang="ko-KR" altLang="en-US" sz="1300" dirty="0">
                <a:solidFill>
                  <a:schemeClr val="bg1"/>
                </a:solidFill>
              </a:rPr>
              <a:t>영상 끝</a:t>
            </a:r>
            <a:endParaRPr lang="en-US" altLang="ko-KR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995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D36C5A-5CBB-F3D5-28CC-6AC694A74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74E82B7F-8DD8-0EC5-B9FF-92614967E7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13" y="0"/>
            <a:ext cx="12191987" cy="70199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6C45C7-A69E-2C3E-8DA3-4AA7199FE3F7}"/>
              </a:ext>
            </a:extLst>
          </p:cNvPr>
          <p:cNvSpPr txBox="1"/>
          <p:nvPr/>
        </p:nvSpPr>
        <p:spPr>
          <a:xfrm>
            <a:off x="990600" y="631828"/>
            <a:ext cx="10515600" cy="129222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/>
            <a:r>
              <a:rPr lang="en-US" sz="4400" b="1" dirty="0" smtClean="0">
                <a:solidFill>
                  <a:srgbClr val="FFFFFF"/>
                </a:solidFill>
                <a:latin typeface="+mn-ea"/>
                <a:cs typeface="Gotham Bold"/>
                <a:sym typeface="Gotham Bold"/>
              </a:rPr>
              <a:t>07. </a:t>
            </a:r>
            <a:r>
              <a:rPr lang="ko-KR" altLang="en-US" sz="4400" b="1" dirty="0">
                <a:solidFill>
                  <a:srgbClr val="FFFFFF"/>
                </a:solidFill>
                <a:latin typeface="+mn-ea"/>
                <a:cs typeface="Gotham Bold"/>
                <a:sym typeface="Gotham Bold"/>
              </a:rPr>
              <a:t>질의 응답</a:t>
            </a:r>
            <a:endParaRPr lang="en-US" sz="4400" b="1" dirty="0">
              <a:solidFill>
                <a:srgbClr val="FFFFFF"/>
              </a:solidFill>
              <a:latin typeface="+mn-ea"/>
              <a:cs typeface="Gotham Bold"/>
              <a:sym typeface="Gotham Bold"/>
            </a:endParaRPr>
          </a:p>
        </p:txBody>
      </p:sp>
      <p:grpSp>
        <p:nvGrpSpPr>
          <p:cNvPr id="15" name="Group 2">
            <a:extLst>
              <a:ext uri="{FF2B5EF4-FFF2-40B4-BE49-F238E27FC236}">
                <a16:creationId xmlns:a16="http://schemas.microsoft.com/office/drawing/2014/main" id="{EC378497-3EA8-5FFD-FA63-6C8129DF6F4A}"/>
              </a:ext>
            </a:extLst>
          </p:cNvPr>
          <p:cNvGrpSpPr/>
          <p:nvPr/>
        </p:nvGrpSpPr>
        <p:grpSpPr>
          <a:xfrm>
            <a:off x="4266002" y="2847186"/>
            <a:ext cx="3964806" cy="1325563"/>
            <a:chOff x="0" y="0"/>
            <a:chExt cx="21031200" cy="2651126"/>
          </a:xfrm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1CBDA818-019D-CE43-6BCC-0411CD39BC7F}"/>
                </a:ext>
              </a:extLst>
            </p:cNvPr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 sz="807"/>
            </a:p>
          </p:txBody>
        </p:sp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94C0B801-DDAA-F1C5-89D0-B44DCEC8FEAE}"/>
                </a:ext>
              </a:extLst>
            </p:cNvPr>
            <p:cNvSpPr txBox="1"/>
            <p:nvPr/>
          </p:nvSpPr>
          <p:spPr>
            <a:xfrm>
              <a:off x="0" y="66675"/>
              <a:ext cx="21031200" cy="25844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/>
              <a:r>
                <a:rPr lang="en-US" sz="9600" b="1" dirty="0">
                  <a:solidFill>
                    <a:srgbClr val="FFFFFF"/>
                  </a:solidFill>
                  <a:latin typeface="+mn-ea"/>
                  <a:cs typeface="Gotham Bold"/>
                  <a:sym typeface="Gotham Bold"/>
                </a:rPr>
                <a:t>Q &amp;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483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D9422F99-91B4-95F3-6DC6-8315A23C0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025" y="104198"/>
            <a:ext cx="2661841" cy="683476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0966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7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B6FCA4-5CD2-0B61-2C09-2301B1D0961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rcRect/>
          <a:stretch>
            <a:fillRect/>
          </a:stretch>
        </p:blipFill>
        <p:spPr>
          <a:xfrm>
            <a:off x="14" y="0"/>
            <a:ext cx="12191987" cy="70199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211B87-FE9C-73BD-E5ED-4CB17B11D1DC}"/>
              </a:ext>
            </a:extLst>
          </p:cNvPr>
          <p:cNvSpPr txBox="1"/>
          <p:nvPr/>
        </p:nvSpPr>
        <p:spPr>
          <a:xfrm>
            <a:off x="1524000" y="1203330"/>
            <a:ext cx="9144000" cy="2900518"/>
          </a:xfrm>
          <a:prstGeom prst="rect">
            <a:avLst/>
          </a:prstGeom>
        </p:spPr>
        <p:txBody>
          <a:bodyPr vert="horz" lIns="60960" tIns="30480" rIns="60960" bIns="3048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</a:pPr>
            <a:endParaRPr lang="ko-KR" altLang="en-US" sz="40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234466" y="2421564"/>
            <a:ext cx="423949" cy="2723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2200" spc="-88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01.</a:t>
            </a:r>
          </a:p>
          <a:p>
            <a:pPr>
              <a:lnSpc>
                <a:spcPts val="5500"/>
              </a:lnSpc>
            </a:pPr>
            <a:r>
              <a:rPr lang="en-US" sz="2200" spc="-88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02.</a:t>
            </a:r>
          </a:p>
          <a:p>
            <a:pPr>
              <a:lnSpc>
                <a:spcPts val="5500"/>
              </a:lnSpc>
            </a:pPr>
            <a:r>
              <a:rPr lang="en-US" sz="2200" spc="-88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03.</a:t>
            </a:r>
          </a:p>
          <a:p>
            <a:pPr>
              <a:lnSpc>
                <a:spcPts val="5500"/>
              </a:lnSpc>
            </a:pPr>
            <a:r>
              <a:rPr lang="en-US" sz="2200" spc="-88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04.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31978" y="2421564"/>
            <a:ext cx="423949" cy="2723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2200" spc="-88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05.</a:t>
            </a:r>
          </a:p>
          <a:p>
            <a:pPr>
              <a:lnSpc>
                <a:spcPts val="5500"/>
              </a:lnSpc>
            </a:pPr>
            <a:r>
              <a:rPr lang="en-US" sz="2200" spc="-88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06.</a:t>
            </a:r>
          </a:p>
          <a:p>
            <a:pPr>
              <a:lnSpc>
                <a:spcPts val="5500"/>
              </a:lnSpc>
            </a:pPr>
            <a:r>
              <a:rPr lang="en-US" sz="2200" spc="-88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07.08.</a:t>
            </a:r>
          </a:p>
        </p:txBody>
      </p:sp>
      <p:sp>
        <p:nvSpPr>
          <p:cNvPr id="10" name="AutoShape 9"/>
          <p:cNvSpPr/>
          <p:nvPr/>
        </p:nvSpPr>
        <p:spPr>
          <a:xfrm>
            <a:off x="3234462" y="3244421"/>
            <a:ext cx="3811696" cy="0"/>
          </a:xfrm>
          <a:prstGeom prst="line">
            <a:avLst/>
          </a:prstGeom>
          <a:ln w="19050" cap="flat">
            <a:solidFill>
              <a:srgbClr val="37B59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807"/>
          </a:p>
        </p:txBody>
      </p:sp>
      <p:sp>
        <p:nvSpPr>
          <p:cNvPr id="11" name="AutoShape 10"/>
          <p:cNvSpPr/>
          <p:nvPr/>
        </p:nvSpPr>
        <p:spPr>
          <a:xfrm>
            <a:off x="7700802" y="3244421"/>
            <a:ext cx="3811696" cy="0"/>
          </a:xfrm>
          <a:prstGeom prst="line">
            <a:avLst/>
          </a:prstGeom>
          <a:ln w="19050" cap="flat">
            <a:solidFill>
              <a:srgbClr val="37B59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807"/>
          </a:p>
        </p:txBody>
      </p:sp>
      <p:sp>
        <p:nvSpPr>
          <p:cNvPr id="12" name="AutoShape 11"/>
          <p:cNvSpPr/>
          <p:nvPr/>
        </p:nvSpPr>
        <p:spPr>
          <a:xfrm>
            <a:off x="3234462" y="3935399"/>
            <a:ext cx="3811696" cy="0"/>
          </a:xfrm>
          <a:prstGeom prst="line">
            <a:avLst/>
          </a:prstGeom>
          <a:ln w="19050" cap="flat">
            <a:solidFill>
              <a:srgbClr val="37B59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807"/>
          </a:p>
        </p:txBody>
      </p:sp>
      <p:sp>
        <p:nvSpPr>
          <p:cNvPr id="13" name="AutoShape 12"/>
          <p:cNvSpPr/>
          <p:nvPr/>
        </p:nvSpPr>
        <p:spPr>
          <a:xfrm>
            <a:off x="7700802" y="3935399"/>
            <a:ext cx="3811696" cy="0"/>
          </a:xfrm>
          <a:prstGeom prst="line">
            <a:avLst/>
          </a:prstGeom>
          <a:ln w="19050" cap="flat">
            <a:solidFill>
              <a:srgbClr val="37B59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807"/>
          </a:p>
        </p:txBody>
      </p:sp>
      <p:sp>
        <p:nvSpPr>
          <p:cNvPr id="14" name="AutoShape 13"/>
          <p:cNvSpPr/>
          <p:nvPr/>
        </p:nvSpPr>
        <p:spPr>
          <a:xfrm>
            <a:off x="3234462" y="4675333"/>
            <a:ext cx="3811696" cy="0"/>
          </a:xfrm>
          <a:prstGeom prst="line">
            <a:avLst/>
          </a:prstGeom>
          <a:ln w="19050" cap="flat">
            <a:solidFill>
              <a:srgbClr val="37B59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807"/>
          </a:p>
        </p:txBody>
      </p:sp>
      <p:sp>
        <p:nvSpPr>
          <p:cNvPr id="15" name="AutoShape 14"/>
          <p:cNvSpPr/>
          <p:nvPr/>
        </p:nvSpPr>
        <p:spPr>
          <a:xfrm>
            <a:off x="7700802" y="4675333"/>
            <a:ext cx="3811696" cy="0"/>
          </a:xfrm>
          <a:prstGeom prst="line">
            <a:avLst/>
          </a:prstGeom>
          <a:ln w="19050" cap="flat">
            <a:solidFill>
              <a:srgbClr val="37B59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807"/>
          </a:p>
        </p:txBody>
      </p:sp>
      <p:sp>
        <p:nvSpPr>
          <p:cNvPr id="16" name="Freeform 15"/>
          <p:cNvSpPr/>
          <p:nvPr/>
        </p:nvSpPr>
        <p:spPr>
          <a:xfrm>
            <a:off x="11164529" y="6136916"/>
            <a:ext cx="297592" cy="232493"/>
          </a:xfrm>
          <a:custGeom>
            <a:avLst/>
            <a:gdLst/>
            <a:ahLst/>
            <a:cxnLst/>
            <a:rect l="l" t="t" r="r" b="b"/>
            <a:pathLst>
              <a:path w="446388" h="348740">
                <a:moveTo>
                  <a:pt x="0" y="0"/>
                </a:moveTo>
                <a:lnTo>
                  <a:pt x="446388" y="0"/>
                </a:lnTo>
                <a:lnTo>
                  <a:pt x="446388" y="348740"/>
                </a:lnTo>
                <a:lnTo>
                  <a:pt x="0" y="3487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807"/>
          </a:p>
        </p:txBody>
      </p:sp>
      <p:sp>
        <p:nvSpPr>
          <p:cNvPr id="18" name="TextBox 25">
            <a:extLst>
              <a:ext uri="{FF2B5EF4-FFF2-40B4-BE49-F238E27FC236}">
                <a16:creationId xmlns:a16="http://schemas.microsoft.com/office/drawing/2014/main" id="{BCC81150-4C78-854C-1687-A3AA9ACE46B3}"/>
              </a:ext>
            </a:extLst>
          </p:cNvPr>
          <p:cNvSpPr txBox="1"/>
          <p:nvPr/>
        </p:nvSpPr>
        <p:spPr>
          <a:xfrm>
            <a:off x="3217169" y="1131717"/>
            <a:ext cx="2967173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00"/>
              </a:lnSpc>
              <a:spcBef>
                <a:spcPct val="0"/>
              </a:spcBef>
            </a:pPr>
            <a:r>
              <a:rPr lang="en-US" sz="5334" b="1" dirty="0" err="1">
                <a:solidFill>
                  <a:srgbClr val="FFFFFF"/>
                </a:solidFill>
                <a:latin typeface="+mn-ea"/>
                <a:cs typeface="네모고딕 Medium"/>
                <a:sym typeface="네모고딕 Medium"/>
              </a:rPr>
              <a:t>목차</a:t>
            </a:r>
            <a:endParaRPr lang="en-US" sz="5334" b="1" dirty="0">
              <a:solidFill>
                <a:srgbClr val="FFFFFF"/>
              </a:solidFill>
              <a:latin typeface="+mn-ea"/>
              <a:cs typeface="네모고딕 Medium"/>
              <a:sym typeface="네모고딕 Medium"/>
            </a:endParaRPr>
          </a:p>
        </p:txBody>
      </p:sp>
      <p:sp>
        <p:nvSpPr>
          <p:cNvPr id="19" name="TextBox 24">
            <a:extLst>
              <a:ext uri="{FF2B5EF4-FFF2-40B4-BE49-F238E27FC236}">
                <a16:creationId xmlns:a16="http://schemas.microsoft.com/office/drawing/2014/main" id="{BBB8D8B0-EC93-488B-26E7-31309677895D}"/>
              </a:ext>
            </a:extLst>
          </p:cNvPr>
          <p:cNvSpPr txBox="1"/>
          <p:nvPr/>
        </p:nvSpPr>
        <p:spPr>
          <a:xfrm>
            <a:off x="4716973" y="1641472"/>
            <a:ext cx="1978115" cy="222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93"/>
              </a:lnSpc>
              <a:spcBef>
                <a:spcPct val="0"/>
              </a:spcBef>
            </a:pPr>
            <a:r>
              <a:rPr lang="en-US" sz="2667" dirty="0">
                <a:solidFill>
                  <a:srgbClr val="FFFFFF"/>
                </a:solidFill>
                <a:latin typeface="+mn-ea"/>
                <a:cs typeface="네모고딕 Light"/>
                <a:sym typeface="네모고딕 Light"/>
              </a:rPr>
              <a:t>CONTENTS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07069A83-EDD7-1729-F582-530808F573C5}"/>
              </a:ext>
            </a:extLst>
          </p:cNvPr>
          <p:cNvSpPr txBox="1"/>
          <p:nvPr/>
        </p:nvSpPr>
        <p:spPr>
          <a:xfrm>
            <a:off x="3770897" y="2421564"/>
            <a:ext cx="3406074" cy="2708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ko-KR" altLang="en-US" sz="2200" b="1" spc="-88" dirty="0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프로젝트 소개 </a:t>
            </a:r>
            <a:endParaRPr lang="en-US" altLang="ko-KR" sz="2200" b="1" spc="-88" dirty="0">
              <a:solidFill>
                <a:srgbClr val="D8D8D8"/>
              </a:solidFill>
              <a:latin typeface="+mn-ea"/>
              <a:cs typeface="Poppins"/>
              <a:sym typeface="Poppins"/>
            </a:endParaRPr>
          </a:p>
          <a:p>
            <a:pPr>
              <a:lnSpc>
                <a:spcPts val="5500"/>
              </a:lnSpc>
            </a:pPr>
            <a:r>
              <a:rPr lang="ko-KR" altLang="en-US" sz="2200" b="1" spc="-88" dirty="0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팀 구성 및 일정 수립</a:t>
            </a:r>
            <a:endParaRPr lang="en-US" sz="2200" b="1" spc="-88" dirty="0">
              <a:solidFill>
                <a:srgbClr val="D8D8D8"/>
              </a:solidFill>
              <a:latin typeface="+mn-ea"/>
              <a:cs typeface="Poppins"/>
              <a:sym typeface="Poppins"/>
            </a:endParaRPr>
          </a:p>
          <a:p>
            <a:pPr>
              <a:lnSpc>
                <a:spcPts val="5500"/>
              </a:lnSpc>
            </a:pPr>
            <a:r>
              <a:rPr lang="ko-KR" altLang="en-US" sz="2200" b="1" spc="-88" dirty="0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서비스 기획 및 설계</a:t>
            </a:r>
            <a:endParaRPr lang="en-US" altLang="ko-KR" sz="2200" b="1" spc="-88" dirty="0">
              <a:solidFill>
                <a:srgbClr val="D8D8D8"/>
              </a:solidFill>
              <a:latin typeface="+mn-ea"/>
              <a:cs typeface="Poppins"/>
              <a:sym typeface="Poppins"/>
            </a:endParaRPr>
          </a:p>
          <a:p>
            <a:pPr>
              <a:lnSpc>
                <a:spcPts val="5500"/>
              </a:lnSpc>
            </a:pPr>
            <a:r>
              <a:rPr lang="ko-KR" altLang="en-US" sz="2200" b="1" spc="-88" dirty="0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서비스 개발</a:t>
            </a:r>
            <a:endParaRPr lang="en-US" sz="2200" b="1" spc="-88" dirty="0">
              <a:solidFill>
                <a:srgbClr val="D8D8D8"/>
              </a:solidFill>
              <a:latin typeface="+mn-ea"/>
              <a:cs typeface="Poppins"/>
              <a:sym typeface="Poppins"/>
            </a:endParaRP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E63E5B0E-F366-FA69-CF9A-1A8409094F7D}"/>
              </a:ext>
            </a:extLst>
          </p:cNvPr>
          <p:cNvSpPr txBox="1"/>
          <p:nvPr/>
        </p:nvSpPr>
        <p:spPr>
          <a:xfrm>
            <a:off x="8388008" y="2421564"/>
            <a:ext cx="3406074" cy="2708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ko-KR" altLang="en-US" sz="2200" b="1" spc="-88" dirty="0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웹 서비스 구현</a:t>
            </a:r>
            <a:endParaRPr lang="en-US" altLang="ko-KR" sz="2200" b="1" spc="-88" dirty="0">
              <a:solidFill>
                <a:srgbClr val="D8D8D8"/>
              </a:solidFill>
              <a:latin typeface="+mn-ea"/>
              <a:cs typeface="Poppins"/>
              <a:sym typeface="Poppins"/>
            </a:endParaRPr>
          </a:p>
          <a:p>
            <a:pPr>
              <a:lnSpc>
                <a:spcPts val="5500"/>
              </a:lnSpc>
            </a:pPr>
            <a:r>
              <a:rPr lang="ko-KR" altLang="en-US" sz="2200" b="1" spc="-88" dirty="0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웹 화면</a:t>
            </a:r>
            <a:endParaRPr lang="en-US" altLang="ko-KR" sz="2200" b="1" spc="-88" dirty="0">
              <a:solidFill>
                <a:srgbClr val="D8D8D8"/>
              </a:solidFill>
              <a:latin typeface="+mn-ea"/>
              <a:cs typeface="Poppins"/>
              <a:sym typeface="Poppins"/>
            </a:endParaRPr>
          </a:p>
          <a:p>
            <a:pPr>
              <a:lnSpc>
                <a:spcPts val="5500"/>
              </a:lnSpc>
            </a:pPr>
            <a:r>
              <a:rPr lang="ko-KR" altLang="en-US" sz="2200" b="1" spc="-88" dirty="0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시연 영상</a:t>
            </a:r>
            <a:endParaRPr lang="en-US" altLang="ko-KR" sz="2200" b="1" spc="-88" dirty="0">
              <a:solidFill>
                <a:srgbClr val="D8D8D8"/>
              </a:solidFill>
              <a:latin typeface="+mn-ea"/>
              <a:cs typeface="Poppins"/>
              <a:sym typeface="Poppins"/>
            </a:endParaRPr>
          </a:p>
          <a:p>
            <a:pPr>
              <a:lnSpc>
                <a:spcPts val="5500"/>
              </a:lnSpc>
            </a:pPr>
            <a:r>
              <a:rPr lang="ko-KR" altLang="en-US" sz="2200" b="1" spc="-88" dirty="0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질의 응답</a:t>
            </a:r>
            <a:endParaRPr lang="en-US" sz="2200" b="1" spc="-88" dirty="0">
              <a:solidFill>
                <a:srgbClr val="D8D8D8"/>
              </a:solidFill>
              <a:latin typeface="+mn-ea"/>
              <a:cs typeface="Poppins"/>
              <a:sym typeface="Poppins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07F3292B-BB7E-952C-8D06-9B71BBBF42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7025" y="1"/>
            <a:ext cx="2787931" cy="7019924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4EA5CB84-CB23-72F9-D824-934AA036C206}"/>
              </a:ext>
            </a:extLst>
          </p:cNvPr>
          <p:cNvSpPr/>
          <p:nvPr/>
        </p:nvSpPr>
        <p:spPr>
          <a:xfrm>
            <a:off x="29469" y="11616"/>
            <a:ext cx="2746703" cy="7019925"/>
          </a:xfrm>
          <a:prstGeom prst="rect">
            <a:avLst/>
          </a:prstGeom>
          <a:solidFill>
            <a:schemeClr val="dk1">
              <a:alpha val="24000"/>
            </a:schemeClr>
          </a:solidFill>
          <a:ln>
            <a:noFill/>
          </a:ln>
          <a:effectLst>
            <a:glow rad="127000">
              <a:schemeClr val="accent1">
                <a:alpha val="20000"/>
              </a:schemeClr>
            </a:glo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7" dirty="0"/>
          </a:p>
        </p:txBody>
      </p:sp>
    </p:spTree>
    <p:extLst>
      <p:ext uri="{BB962C8B-B14F-4D97-AF65-F5344CB8AC3E}">
        <p14:creationId xmlns:p14="http://schemas.microsoft.com/office/powerpoint/2010/main" val="4009079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DCEB11-44A4-0F98-82FC-7D184BCE3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36B14E1-DBC6-7DC0-D179-11869CCA54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0966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7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34CD2E5-6966-A8E1-910D-C6317170B2F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>
            <a:off x="13" y="0"/>
            <a:ext cx="12191987" cy="701992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8B195CE-DAFA-4FA7-420E-93D9B9DADECA}"/>
              </a:ext>
            </a:extLst>
          </p:cNvPr>
          <p:cNvGrpSpPr/>
          <p:nvPr/>
        </p:nvGrpSpPr>
        <p:grpSpPr>
          <a:xfrm>
            <a:off x="838200" y="362113"/>
            <a:ext cx="10515600" cy="1325563"/>
            <a:chOff x="0" y="0"/>
            <a:chExt cx="21031200" cy="2651126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ACB5E7C6-07B8-B720-606D-99C9C1477675}"/>
                </a:ext>
              </a:extLst>
            </p:cNvPr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 sz="807"/>
            </a:p>
          </p:txBody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F50296B5-FEEA-12C6-366D-0D5F27E936C2}"/>
                </a:ext>
              </a:extLst>
            </p:cNvPr>
            <p:cNvSpPr txBox="1"/>
            <p:nvPr/>
          </p:nvSpPr>
          <p:spPr>
            <a:xfrm>
              <a:off x="0" y="66675"/>
              <a:ext cx="21031200" cy="25844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ts val="4752"/>
                </a:lnSpc>
              </a:pPr>
              <a:r>
                <a:rPr lang="en-US" sz="4400" b="1" dirty="0">
                  <a:solidFill>
                    <a:srgbClr val="FFFFFF"/>
                  </a:solidFill>
                  <a:latin typeface="+mn-ea"/>
                  <a:cs typeface="Gotham Bold"/>
                  <a:sym typeface="Gotham Bold"/>
                </a:rPr>
                <a:t>01. </a:t>
              </a:r>
              <a:r>
                <a:rPr lang="ko-KR" altLang="en-US" sz="4400" b="1" dirty="0">
                  <a:solidFill>
                    <a:srgbClr val="FFFFFF"/>
                  </a:solidFill>
                  <a:latin typeface="+mn-ea"/>
                  <a:cs typeface="Gotham Bold"/>
                  <a:sym typeface="Gotham Bold"/>
                </a:rPr>
                <a:t>프로젝트 소개</a:t>
              </a:r>
              <a:endParaRPr lang="en-US" sz="4400" b="1" dirty="0">
                <a:solidFill>
                  <a:srgbClr val="FFFFFF"/>
                </a:solidFill>
                <a:latin typeface="+mn-ea"/>
                <a:cs typeface="Gotham Bold"/>
                <a:sym typeface="Gotham Bold"/>
              </a:endParaRPr>
            </a:p>
          </p:txBody>
        </p:sp>
      </p:grpSp>
      <p:sp>
        <p:nvSpPr>
          <p:cNvPr id="7" name="TextBox 5">
            <a:extLst>
              <a:ext uri="{FF2B5EF4-FFF2-40B4-BE49-F238E27FC236}">
                <a16:creationId xmlns:a16="http://schemas.microsoft.com/office/drawing/2014/main" id="{B6B9C929-3BF9-7151-47D0-697F1B4D5452}"/>
              </a:ext>
            </a:extLst>
          </p:cNvPr>
          <p:cNvSpPr txBox="1"/>
          <p:nvPr/>
        </p:nvSpPr>
        <p:spPr>
          <a:xfrm>
            <a:off x="899160" y="1968822"/>
            <a:ext cx="10393680" cy="4001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ko-KR" altLang="en-US" sz="2800" b="1" dirty="0">
                <a:solidFill>
                  <a:srgbClr val="FFFFFF"/>
                </a:solidFill>
                <a:latin typeface="+mn-ea"/>
                <a:cs typeface="Source Han Sans KR Bold"/>
                <a:sym typeface="Source Han Sans KR Bold"/>
              </a:rPr>
              <a:t>프로젝트 명</a:t>
            </a:r>
            <a:endParaRPr lang="en-US" altLang="ko-KR" sz="2800" b="1" dirty="0">
              <a:solidFill>
                <a:srgbClr val="FFFFFF"/>
              </a:solidFill>
              <a:latin typeface="+mn-ea"/>
              <a:cs typeface="Source Han Sans KR Bold"/>
              <a:sym typeface="Source Han Sans KR Bold"/>
            </a:endParaRPr>
          </a:p>
          <a:p>
            <a:r>
              <a:rPr lang="ko-KR" altLang="en-US" sz="2800" b="1" dirty="0">
                <a:solidFill>
                  <a:srgbClr val="FFFFFF"/>
                </a:solidFill>
                <a:latin typeface="+mn-ea"/>
                <a:cs typeface="Source Han Sans KR Bold"/>
                <a:sym typeface="Source Han Sans KR Bold"/>
              </a:rPr>
              <a:t>라스트 앨범 </a:t>
            </a:r>
            <a:r>
              <a:rPr lang="en-US" sz="2800" b="1" dirty="0">
                <a:solidFill>
                  <a:srgbClr val="FFFFFF"/>
                </a:solidFill>
                <a:latin typeface="+mn-ea"/>
                <a:cs typeface="Source Han Sans KR Bold"/>
                <a:sym typeface="Source Han Sans KR Bold"/>
              </a:rPr>
              <a:t>Last Album</a:t>
            </a:r>
          </a:p>
          <a:p>
            <a:endParaRPr lang="en-US" sz="2800" dirty="0">
              <a:solidFill>
                <a:srgbClr val="FFFFFF"/>
              </a:solidFill>
              <a:latin typeface="+mn-ea"/>
              <a:cs typeface="Source Han Sans KR"/>
              <a:sym typeface="Source Han Sans KR"/>
            </a:endParaRPr>
          </a:p>
          <a:p>
            <a:pPr algn="l"/>
            <a:r>
              <a:rPr lang="ko-KR" altLang="en-US" sz="2800" b="1" dirty="0">
                <a:solidFill>
                  <a:srgbClr val="FFFFFF"/>
                </a:solidFill>
                <a:latin typeface="+mn-ea"/>
                <a:cs typeface="Source Han Sans KR Bold"/>
                <a:sym typeface="Source Han Sans KR Bold"/>
              </a:rPr>
              <a:t>프로젝트 개요</a:t>
            </a:r>
            <a:endParaRPr lang="en-US" altLang="ko-KR" sz="2800" b="1" dirty="0">
              <a:solidFill>
                <a:srgbClr val="FFFFFF"/>
              </a:solidFill>
              <a:latin typeface="+mn-ea"/>
              <a:cs typeface="Source Han Sans KR Bold"/>
              <a:sym typeface="Source Han Sans KR Bold"/>
            </a:endParaRPr>
          </a:p>
          <a:p>
            <a:r>
              <a:rPr lang="ko-KR" altLang="en-US" sz="2400" dirty="0">
                <a:solidFill>
                  <a:srgbClr val="FFFFFF"/>
                </a:solidFill>
                <a:latin typeface="+mn-ea"/>
                <a:cs typeface="Source Han Sans KR"/>
                <a:sym typeface="Source Han Sans KR"/>
              </a:rPr>
              <a:t>사용자의 </a:t>
            </a:r>
            <a:r>
              <a:rPr lang="ko-KR" altLang="en-US" sz="2400" dirty="0" smtClean="0">
                <a:solidFill>
                  <a:srgbClr val="FFFFFF"/>
                </a:solidFill>
                <a:latin typeface="+mn-ea"/>
                <a:cs typeface="Source Han Sans KR"/>
                <a:sym typeface="Source Han Sans KR"/>
              </a:rPr>
              <a:t>목소리와 </a:t>
            </a:r>
            <a:r>
              <a:rPr lang="ko-KR" altLang="en-US" sz="2400" dirty="0">
                <a:solidFill>
                  <a:srgbClr val="FFFFFF"/>
                </a:solidFill>
                <a:latin typeface="+mn-ea"/>
                <a:cs typeface="Source Han Sans KR"/>
                <a:sym typeface="Source Han Sans KR"/>
              </a:rPr>
              <a:t>입력된 </a:t>
            </a:r>
            <a:r>
              <a:rPr lang="ko-KR" altLang="en-US" sz="2400" dirty="0" smtClean="0">
                <a:solidFill>
                  <a:srgbClr val="FFFFFF"/>
                </a:solidFill>
                <a:latin typeface="+mn-ea"/>
                <a:cs typeface="Source Han Sans KR"/>
                <a:sym typeface="Source Han Sans KR"/>
              </a:rPr>
              <a:t>키워드만으로</a:t>
            </a:r>
            <a:r>
              <a:rPr lang="en-US" altLang="ko-KR" sz="2400" dirty="0">
                <a:solidFill>
                  <a:srgbClr val="FFFFFF"/>
                </a:solidFill>
                <a:latin typeface="+mn-ea"/>
                <a:cs typeface="Source Han Sans KR"/>
                <a:sym typeface="Source Han Sans KR"/>
              </a:rPr>
              <a:t>, AI</a:t>
            </a:r>
            <a:r>
              <a:rPr lang="ko-KR" altLang="en-US" sz="2400" dirty="0">
                <a:solidFill>
                  <a:srgbClr val="FFFFFF"/>
                </a:solidFill>
                <a:latin typeface="+mn-ea"/>
                <a:cs typeface="Source Han Sans KR"/>
                <a:sym typeface="Source Han Sans KR"/>
              </a:rPr>
              <a:t>가 음악과 앨범 커버 이미지를 생성해주는 자동 앨범 제작 서비스</a:t>
            </a:r>
            <a:endParaRPr lang="en-US" altLang="ko-KR" sz="2400" dirty="0">
              <a:solidFill>
                <a:srgbClr val="FFFFFF"/>
              </a:solidFill>
              <a:latin typeface="+mn-ea"/>
              <a:cs typeface="Source Han Sans KR"/>
              <a:sym typeface="Source Han Sans KR"/>
            </a:endParaRPr>
          </a:p>
          <a:p>
            <a:endParaRPr lang="en-US" altLang="ko-KR" sz="2400" dirty="0">
              <a:solidFill>
                <a:srgbClr val="FFFFFF"/>
              </a:solidFill>
              <a:latin typeface="+mn-ea"/>
              <a:cs typeface="Source Han Sans KR"/>
              <a:sym typeface="Source Han Sans KR"/>
            </a:endParaRPr>
          </a:p>
          <a:p>
            <a:r>
              <a:rPr lang="ko-KR" altLang="en-US" sz="2800" b="1" dirty="0">
                <a:solidFill>
                  <a:srgbClr val="FFFFFF"/>
                </a:solidFill>
                <a:latin typeface="+mn-ea"/>
                <a:cs typeface="Source Han Sans KR Bold"/>
                <a:sym typeface="Source Han Sans KR Bold"/>
              </a:rPr>
              <a:t>목표</a:t>
            </a:r>
            <a:endParaRPr lang="en-US" altLang="ko-KR" sz="2800" b="1" dirty="0">
              <a:solidFill>
                <a:srgbClr val="FFFFFF"/>
              </a:solidFill>
              <a:latin typeface="+mn-ea"/>
              <a:cs typeface="Source Han Sans KR Bold"/>
              <a:sym typeface="Source Han Sans KR Bold"/>
            </a:endParaRPr>
          </a:p>
          <a:p>
            <a:r>
              <a:rPr lang="ko-KR" altLang="en-US" sz="2400" dirty="0">
                <a:solidFill>
                  <a:srgbClr val="FFFFFF"/>
                </a:solidFill>
                <a:latin typeface="+mn-ea"/>
                <a:cs typeface="Source Han Sans KR"/>
                <a:sym typeface="Source Han Sans KR"/>
              </a:rPr>
              <a:t>누구나 손쉽게 나만의 음악을 만들고</a:t>
            </a:r>
            <a:r>
              <a:rPr lang="en-US" altLang="ko-KR" sz="2400" dirty="0">
                <a:solidFill>
                  <a:srgbClr val="FFFFFF"/>
                </a:solidFill>
                <a:latin typeface="+mn-ea"/>
                <a:cs typeface="Source Han Sans KR"/>
                <a:sym typeface="Source Han Sans KR"/>
              </a:rPr>
              <a:t>, </a:t>
            </a:r>
            <a:r>
              <a:rPr lang="ko-KR" altLang="en-US" sz="2400" dirty="0">
                <a:solidFill>
                  <a:srgbClr val="FFFFFF"/>
                </a:solidFill>
                <a:latin typeface="+mn-ea"/>
                <a:cs typeface="Source Han Sans KR"/>
                <a:sym typeface="Source Han Sans KR"/>
              </a:rPr>
              <a:t>디지털 앨범 형태로 소장하거나 공유할 수 있는 창작 플랫폼 구현</a:t>
            </a:r>
          </a:p>
        </p:txBody>
      </p:sp>
    </p:spTree>
    <p:extLst>
      <p:ext uri="{BB962C8B-B14F-4D97-AF65-F5344CB8AC3E}">
        <p14:creationId xmlns:p14="http://schemas.microsoft.com/office/powerpoint/2010/main" val="2687000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0EB701-823F-5E46-8F94-0F03D73DB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9EA6C7-6798-C444-E3A5-AEE4B37476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0966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7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F7CCA2B-F035-06A9-6A0C-A1301BF246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>
            <a:off x="14" y="4762"/>
            <a:ext cx="12191987" cy="7015163"/>
          </a:xfrm>
          <a:prstGeom prst="rect">
            <a:avLst/>
          </a:prstGeom>
        </p:spPr>
      </p:pic>
      <p:grpSp>
        <p:nvGrpSpPr>
          <p:cNvPr id="3" name="Group 14">
            <a:extLst>
              <a:ext uri="{FF2B5EF4-FFF2-40B4-BE49-F238E27FC236}">
                <a16:creationId xmlns:a16="http://schemas.microsoft.com/office/drawing/2014/main" id="{254D9C86-7AB9-6E18-EBAE-C5AF9F1E899D}"/>
              </a:ext>
            </a:extLst>
          </p:cNvPr>
          <p:cNvGrpSpPr/>
          <p:nvPr/>
        </p:nvGrpSpPr>
        <p:grpSpPr>
          <a:xfrm>
            <a:off x="1880049" y="1986204"/>
            <a:ext cx="4126035" cy="1404910"/>
            <a:chOff x="0" y="-95249"/>
            <a:chExt cx="8252069" cy="2809825"/>
          </a:xfrm>
        </p:grpSpPr>
        <p:sp>
          <p:nvSpPr>
            <p:cNvPr id="4" name="TextBox 15">
              <a:extLst>
                <a:ext uri="{FF2B5EF4-FFF2-40B4-BE49-F238E27FC236}">
                  <a16:creationId xmlns:a16="http://schemas.microsoft.com/office/drawing/2014/main" id="{D3F00A47-5236-5BDF-A3F9-E4F74C900B3C}"/>
                </a:ext>
              </a:extLst>
            </p:cNvPr>
            <p:cNvSpPr txBox="1"/>
            <p:nvPr/>
          </p:nvSpPr>
          <p:spPr>
            <a:xfrm>
              <a:off x="0" y="-95249"/>
              <a:ext cx="8252069" cy="621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13"/>
                </a:lnSpc>
              </a:pPr>
              <a:r>
                <a:rPr lang="ko-KR" altLang="en-US" sz="1867" b="1" spc="47" dirty="0" err="1">
                  <a:solidFill>
                    <a:srgbClr val="FFFFFF"/>
                  </a:solidFill>
                  <a:latin typeface="+mn-ea"/>
                  <a:cs typeface="Telegraf Bold"/>
                  <a:sym typeface="Telegraf Bold"/>
                </a:rPr>
                <a:t>황순기</a:t>
              </a:r>
              <a:endParaRPr lang="en-US" sz="1867" b="1" spc="47" dirty="0">
                <a:solidFill>
                  <a:srgbClr val="FFFFFF"/>
                </a:solidFill>
                <a:latin typeface="+mn-ea"/>
                <a:cs typeface="Telegraf Bold"/>
                <a:sym typeface="Telegraf Bold"/>
              </a:endParaRPr>
            </a:p>
          </p:txBody>
        </p:sp>
        <p:sp>
          <p:nvSpPr>
            <p:cNvPr id="5" name="TextBox 16">
              <a:extLst>
                <a:ext uri="{FF2B5EF4-FFF2-40B4-BE49-F238E27FC236}">
                  <a16:creationId xmlns:a16="http://schemas.microsoft.com/office/drawing/2014/main" id="{5ADFB167-CEBB-6085-8E59-29EAFD5A6BA7}"/>
                </a:ext>
              </a:extLst>
            </p:cNvPr>
            <p:cNvSpPr txBox="1"/>
            <p:nvPr/>
          </p:nvSpPr>
          <p:spPr>
            <a:xfrm>
              <a:off x="0" y="591040"/>
              <a:ext cx="8252069" cy="21235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47"/>
                </a:lnSpc>
              </a:pPr>
              <a:r>
                <a:rPr lang="en-US" altLang="ko-KR" sz="1867" spc="38" dirty="0">
                  <a:solidFill>
                    <a:srgbClr val="FFFFFF"/>
                  </a:solidFill>
                  <a:latin typeface="+mn-ea"/>
                  <a:cs typeface="Telegraf"/>
                  <a:sym typeface="Telegraf"/>
                </a:rPr>
                <a:t>Speech AI Scientist &amp; Project Lead</a:t>
              </a:r>
            </a:p>
            <a:p>
              <a:pPr>
                <a:lnSpc>
                  <a:spcPts val="2147"/>
                </a:lnSpc>
              </a:pPr>
              <a:r>
                <a:rPr lang="en-US" altLang="ko-KR" sz="1533" spc="38" dirty="0">
                  <a:solidFill>
                    <a:srgbClr val="FFFFFF"/>
                  </a:solidFill>
                  <a:latin typeface="+mn-ea"/>
                  <a:cs typeface="Telegraf"/>
                  <a:sym typeface="Telegraf"/>
                </a:rPr>
                <a:t> </a:t>
              </a:r>
              <a:r>
                <a:rPr lang="ko-KR" altLang="en-US" sz="1533" spc="38" dirty="0">
                  <a:solidFill>
                    <a:srgbClr val="FFFFFF"/>
                  </a:solidFill>
                  <a:latin typeface="+mn-ea"/>
                  <a:cs typeface="Telegraf"/>
                  <a:sym typeface="Telegraf"/>
                </a:rPr>
                <a:t>사용자 목소리 </a:t>
              </a:r>
              <a:r>
                <a:rPr lang="ko-KR" altLang="en-US" sz="1533" spc="38" dirty="0" err="1">
                  <a:solidFill>
                    <a:srgbClr val="FFFFFF"/>
                  </a:solidFill>
                  <a:latin typeface="+mn-ea"/>
                  <a:cs typeface="Telegraf"/>
                  <a:sym typeface="Telegraf"/>
                </a:rPr>
                <a:t>임베딩</a:t>
              </a:r>
              <a:r>
                <a:rPr lang="ko-KR" altLang="en-US" sz="1533" spc="38" dirty="0">
                  <a:solidFill>
                    <a:srgbClr val="FFFFFF"/>
                  </a:solidFill>
                  <a:latin typeface="+mn-ea"/>
                  <a:cs typeface="Telegraf"/>
                  <a:sym typeface="Telegraf"/>
                </a:rPr>
                <a:t> 학습</a:t>
              </a:r>
            </a:p>
            <a:p>
              <a:pPr>
                <a:lnSpc>
                  <a:spcPts val="2147"/>
                </a:lnSpc>
              </a:pPr>
              <a:r>
                <a:rPr lang="ko-KR" altLang="en-US" sz="1533" spc="38" dirty="0">
                  <a:solidFill>
                    <a:srgbClr val="FFFFFF"/>
                  </a:solidFill>
                  <a:latin typeface="+mn-ea"/>
                  <a:cs typeface="Telegraf"/>
                  <a:sym typeface="Telegraf"/>
                </a:rPr>
                <a:t>보컬 분리 및 </a:t>
              </a:r>
              <a:r>
                <a:rPr lang="en-US" altLang="ko-KR" sz="1533" spc="38" dirty="0">
                  <a:solidFill>
                    <a:srgbClr val="FFFFFF"/>
                  </a:solidFill>
                  <a:latin typeface="+mn-ea"/>
                  <a:cs typeface="Telegraf"/>
                  <a:sym typeface="Telegraf"/>
                </a:rPr>
                <a:t>AI </a:t>
              </a:r>
              <a:r>
                <a:rPr lang="ko-KR" altLang="en-US" sz="1533" spc="38" dirty="0">
                  <a:solidFill>
                    <a:srgbClr val="FFFFFF"/>
                  </a:solidFill>
                  <a:latin typeface="+mn-ea"/>
                  <a:cs typeface="Telegraf"/>
                  <a:sym typeface="Telegraf"/>
                </a:rPr>
                <a:t>반주 합성</a:t>
              </a:r>
            </a:p>
            <a:p>
              <a:pPr>
                <a:lnSpc>
                  <a:spcPts val="2147"/>
                </a:lnSpc>
              </a:pPr>
              <a:r>
                <a:rPr lang="en-US" altLang="ko-KR" sz="1533" spc="38" dirty="0">
                  <a:solidFill>
                    <a:srgbClr val="FFFFFF"/>
                  </a:solidFill>
                  <a:latin typeface="+mn-ea"/>
                  <a:cs typeface="Telegraf"/>
                  <a:sym typeface="Telegraf"/>
                </a:rPr>
                <a:t>sungi.hwang.work@gmail.com</a:t>
              </a:r>
              <a:endParaRPr lang="en-US" sz="1533" spc="38" dirty="0">
                <a:solidFill>
                  <a:srgbClr val="FFFFFF"/>
                </a:solidFill>
                <a:latin typeface="+mn-ea"/>
                <a:cs typeface="Telegraf"/>
                <a:sym typeface="Telegraf"/>
              </a:endParaRPr>
            </a:p>
          </p:txBody>
        </p:sp>
      </p:grpSp>
      <p:grpSp>
        <p:nvGrpSpPr>
          <p:cNvPr id="6" name="Group 21">
            <a:extLst>
              <a:ext uri="{FF2B5EF4-FFF2-40B4-BE49-F238E27FC236}">
                <a16:creationId xmlns:a16="http://schemas.microsoft.com/office/drawing/2014/main" id="{18D20FEF-A080-8737-ACE7-30D3A4FA09D0}"/>
              </a:ext>
            </a:extLst>
          </p:cNvPr>
          <p:cNvGrpSpPr/>
          <p:nvPr/>
        </p:nvGrpSpPr>
        <p:grpSpPr>
          <a:xfrm>
            <a:off x="1880049" y="3654578"/>
            <a:ext cx="4126035" cy="1404910"/>
            <a:chOff x="0" y="-95249"/>
            <a:chExt cx="8252069" cy="2809825"/>
          </a:xfrm>
        </p:grpSpPr>
        <p:sp>
          <p:nvSpPr>
            <p:cNvPr id="7" name="TextBox 22">
              <a:extLst>
                <a:ext uri="{FF2B5EF4-FFF2-40B4-BE49-F238E27FC236}">
                  <a16:creationId xmlns:a16="http://schemas.microsoft.com/office/drawing/2014/main" id="{B46B6F82-A35E-2C32-20E0-F5996B458A31}"/>
                </a:ext>
              </a:extLst>
            </p:cNvPr>
            <p:cNvSpPr txBox="1"/>
            <p:nvPr/>
          </p:nvSpPr>
          <p:spPr>
            <a:xfrm>
              <a:off x="0" y="-95249"/>
              <a:ext cx="8252069" cy="621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13"/>
                </a:lnSpc>
              </a:pPr>
              <a:r>
                <a:rPr lang="ko-KR" altLang="en-US" sz="1867" b="1" spc="47" dirty="0" err="1">
                  <a:solidFill>
                    <a:srgbClr val="FFFFFF"/>
                  </a:solidFill>
                  <a:latin typeface="+mn-ea"/>
                  <a:cs typeface="Telegraf Bold"/>
                  <a:sym typeface="Telegraf Bold"/>
                </a:rPr>
                <a:t>임용균</a:t>
              </a:r>
              <a:endParaRPr lang="en-US" sz="1867" b="1" spc="47" dirty="0">
                <a:solidFill>
                  <a:srgbClr val="FFFFFF"/>
                </a:solidFill>
                <a:latin typeface="+mn-ea"/>
                <a:cs typeface="Telegraf Bold"/>
                <a:sym typeface="Telegraf Bold"/>
              </a:endParaRPr>
            </a:p>
          </p:txBody>
        </p:sp>
        <p:sp>
          <p:nvSpPr>
            <p:cNvPr id="8" name="TextBox 23">
              <a:extLst>
                <a:ext uri="{FF2B5EF4-FFF2-40B4-BE49-F238E27FC236}">
                  <a16:creationId xmlns:a16="http://schemas.microsoft.com/office/drawing/2014/main" id="{622BD458-C46A-7BF1-D268-C1F6D54AF0D1}"/>
                </a:ext>
              </a:extLst>
            </p:cNvPr>
            <p:cNvSpPr txBox="1"/>
            <p:nvPr/>
          </p:nvSpPr>
          <p:spPr>
            <a:xfrm>
              <a:off x="0" y="591040"/>
              <a:ext cx="8252069" cy="21235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47"/>
                </a:lnSpc>
              </a:pPr>
              <a:r>
                <a:rPr lang="en-US" altLang="ko-KR" sz="1867" spc="38" dirty="0">
                  <a:solidFill>
                    <a:srgbClr val="FFFFFF"/>
                  </a:solidFill>
                  <a:latin typeface="+mn-ea"/>
                  <a:cs typeface="Telegraf"/>
                  <a:sym typeface="Telegraf"/>
                </a:rPr>
                <a:t>Music Generation Scientist	</a:t>
              </a:r>
            </a:p>
            <a:p>
              <a:pPr>
                <a:lnSpc>
                  <a:spcPts val="2147"/>
                </a:lnSpc>
              </a:pPr>
              <a:r>
                <a:rPr lang="en-US" altLang="ko-KR" sz="1533" spc="38" dirty="0">
                  <a:solidFill>
                    <a:srgbClr val="FFFFFF"/>
                  </a:solidFill>
                  <a:latin typeface="+mn-ea"/>
                  <a:cs typeface="Telegraf"/>
                  <a:sym typeface="Telegraf"/>
                </a:rPr>
                <a:t>AI </a:t>
              </a:r>
              <a:r>
                <a:rPr lang="ko-KR" altLang="en-US" sz="1533" spc="38" dirty="0">
                  <a:solidFill>
                    <a:srgbClr val="FFFFFF"/>
                  </a:solidFill>
                  <a:latin typeface="+mn-ea"/>
                  <a:cs typeface="Telegraf"/>
                  <a:sym typeface="Telegraf"/>
                </a:rPr>
                <a:t>음악 생성 모델</a:t>
              </a:r>
              <a:r>
                <a:rPr lang="en-US" altLang="ko-KR" sz="1533" spc="38" dirty="0">
                  <a:solidFill>
                    <a:srgbClr val="FFFFFF"/>
                  </a:solidFill>
                  <a:latin typeface="+mn-ea"/>
                  <a:cs typeface="Telegraf"/>
                  <a:sym typeface="Telegraf"/>
                </a:rPr>
                <a:t>(</a:t>
              </a:r>
              <a:r>
                <a:rPr lang="en-US" altLang="ko-KR" sz="1533" spc="38" dirty="0" err="1">
                  <a:solidFill>
                    <a:srgbClr val="FFFFFF"/>
                  </a:solidFill>
                  <a:latin typeface="+mn-ea"/>
                  <a:cs typeface="Telegraf"/>
                  <a:sym typeface="Telegraf"/>
                </a:rPr>
                <a:t>YuEGP</a:t>
              </a:r>
              <a:r>
                <a:rPr lang="en-US" altLang="ko-KR" sz="1533" spc="38" dirty="0">
                  <a:solidFill>
                    <a:srgbClr val="FFFFFF"/>
                  </a:solidFill>
                  <a:latin typeface="+mn-ea"/>
                  <a:cs typeface="Telegraf"/>
                  <a:sym typeface="Telegraf"/>
                </a:rPr>
                <a:t>) </a:t>
              </a:r>
              <a:r>
                <a:rPr lang="ko-KR" altLang="en-US" sz="1533" spc="38" dirty="0">
                  <a:solidFill>
                    <a:srgbClr val="FFFFFF"/>
                  </a:solidFill>
                  <a:latin typeface="+mn-ea"/>
                  <a:cs typeface="Telegraf"/>
                  <a:sym typeface="Telegraf"/>
                </a:rPr>
                <a:t>운영</a:t>
              </a:r>
            </a:p>
            <a:p>
              <a:pPr>
                <a:lnSpc>
                  <a:spcPts val="2147"/>
                </a:lnSpc>
              </a:pPr>
              <a:r>
                <a:rPr lang="ko-KR" altLang="en-US" sz="1533" spc="38" dirty="0">
                  <a:solidFill>
                    <a:srgbClr val="FFFFFF"/>
                  </a:solidFill>
                  <a:latin typeface="+mn-ea"/>
                  <a:cs typeface="Telegraf"/>
                  <a:sym typeface="Telegraf"/>
                </a:rPr>
                <a:t>장르</a:t>
              </a:r>
              <a:r>
                <a:rPr lang="en-US" altLang="ko-KR" sz="1533" spc="38" dirty="0">
                  <a:solidFill>
                    <a:srgbClr val="FFFFFF"/>
                  </a:solidFill>
                  <a:latin typeface="+mn-ea"/>
                  <a:cs typeface="Telegraf"/>
                  <a:sym typeface="Telegraf"/>
                </a:rPr>
                <a:t>/</a:t>
              </a:r>
              <a:r>
                <a:rPr lang="ko-KR" altLang="en-US" sz="1533" spc="38" dirty="0">
                  <a:solidFill>
                    <a:srgbClr val="FFFFFF"/>
                  </a:solidFill>
                  <a:latin typeface="+mn-ea"/>
                  <a:cs typeface="Telegraf"/>
                  <a:sym typeface="Telegraf"/>
                </a:rPr>
                <a:t>가사 기반 멜로디 자동 생성</a:t>
              </a:r>
            </a:p>
            <a:p>
              <a:pPr>
                <a:lnSpc>
                  <a:spcPts val="2147"/>
                </a:lnSpc>
              </a:pPr>
              <a:r>
                <a:rPr lang="en-US" altLang="ko-KR" sz="1533" spc="38" dirty="0">
                  <a:solidFill>
                    <a:srgbClr val="FFFFFF"/>
                  </a:solidFill>
                  <a:latin typeface="+mn-ea"/>
                  <a:cs typeface="Telegraf"/>
                  <a:sym typeface="Telegraf"/>
                </a:rPr>
                <a:t>john.yg.yim@gmail.com</a:t>
              </a:r>
              <a:endParaRPr lang="en-US" sz="1533" spc="38" dirty="0">
                <a:solidFill>
                  <a:srgbClr val="FFFFFF"/>
                </a:solidFill>
                <a:latin typeface="+mn-ea"/>
                <a:cs typeface="Telegraf"/>
                <a:sym typeface="Telegraf"/>
              </a:endParaRPr>
            </a:p>
          </p:txBody>
        </p:sp>
      </p:grpSp>
      <p:sp>
        <p:nvSpPr>
          <p:cNvPr id="10" name="TextBox 4">
            <a:extLst>
              <a:ext uri="{FF2B5EF4-FFF2-40B4-BE49-F238E27FC236}">
                <a16:creationId xmlns:a16="http://schemas.microsoft.com/office/drawing/2014/main" id="{BF79E376-2230-A658-9FB2-3239E50E89D0}"/>
              </a:ext>
            </a:extLst>
          </p:cNvPr>
          <p:cNvSpPr txBox="1"/>
          <p:nvPr/>
        </p:nvSpPr>
        <p:spPr>
          <a:xfrm>
            <a:off x="838200" y="479428"/>
            <a:ext cx="10515600" cy="129222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ts val="4752"/>
              </a:lnSpc>
            </a:pPr>
            <a:r>
              <a:rPr lang="en-US" sz="4400" b="1" dirty="0">
                <a:latin typeface="+mn-ea"/>
                <a:cs typeface="Gotham Bold"/>
                <a:sym typeface="Gotham Bold"/>
              </a:rPr>
              <a:t>02-1. </a:t>
            </a:r>
            <a:r>
              <a:rPr lang="ko-KR" altLang="en-US" sz="4400" b="1" dirty="0">
                <a:latin typeface="+mn-ea"/>
                <a:cs typeface="Gotham Bold"/>
                <a:sym typeface="Gotham Bold"/>
              </a:rPr>
              <a:t>프로젝트 팀원 구성</a:t>
            </a:r>
            <a:endParaRPr lang="en-US" sz="4400" b="1" dirty="0">
              <a:latin typeface="+mn-ea"/>
              <a:cs typeface="Gotham Bold"/>
              <a:sym typeface="Gotham Bold"/>
            </a:endParaRPr>
          </a:p>
        </p:txBody>
      </p:sp>
      <p:grpSp>
        <p:nvGrpSpPr>
          <p:cNvPr id="11" name="Group 21">
            <a:extLst>
              <a:ext uri="{FF2B5EF4-FFF2-40B4-BE49-F238E27FC236}">
                <a16:creationId xmlns:a16="http://schemas.microsoft.com/office/drawing/2014/main" id="{0E86F953-256F-0C51-1C1E-F528FEE8C621}"/>
              </a:ext>
            </a:extLst>
          </p:cNvPr>
          <p:cNvGrpSpPr/>
          <p:nvPr/>
        </p:nvGrpSpPr>
        <p:grpSpPr>
          <a:xfrm>
            <a:off x="1880049" y="5305452"/>
            <a:ext cx="4126035" cy="1404910"/>
            <a:chOff x="0" y="-95249"/>
            <a:chExt cx="8252069" cy="2809825"/>
          </a:xfrm>
        </p:grpSpPr>
        <p:sp>
          <p:nvSpPr>
            <p:cNvPr id="12" name="TextBox 22">
              <a:extLst>
                <a:ext uri="{FF2B5EF4-FFF2-40B4-BE49-F238E27FC236}">
                  <a16:creationId xmlns:a16="http://schemas.microsoft.com/office/drawing/2014/main" id="{E779BC48-4B12-C10A-358A-7A2B5EE1ED20}"/>
                </a:ext>
              </a:extLst>
            </p:cNvPr>
            <p:cNvSpPr txBox="1"/>
            <p:nvPr/>
          </p:nvSpPr>
          <p:spPr>
            <a:xfrm>
              <a:off x="0" y="-95249"/>
              <a:ext cx="8252069" cy="621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13"/>
                </a:lnSpc>
              </a:pPr>
              <a:r>
                <a:rPr lang="ko-KR" altLang="en-US" sz="1867" b="1" spc="47" dirty="0" err="1">
                  <a:solidFill>
                    <a:srgbClr val="FFFFFF"/>
                  </a:solidFill>
                  <a:latin typeface="+mn-ea"/>
                  <a:cs typeface="Telegraf Bold"/>
                  <a:sym typeface="Telegraf Bold"/>
                </a:rPr>
                <a:t>유순곤</a:t>
              </a:r>
              <a:endParaRPr lang="en-US" sz="1867" b="1" spc="47" dirty="0">
                <a:solidFill>
                  <a:srgbClr val="FFFFFF"/>
                </a:solidFill>
                <a:latin typeface="+mn-ea"/>
                <a:cs typeface="Telegraf Bold"/>
                <a:sym typeface="Telegraf Bold"/>
              </a:endParaRPr>
            </a:p>
          </p:txBody>
        </p:sp>
        <p:sp>
          <p:nvSpPr>
            <p:cNvPr id="13" name="TextBox 23">
              <a:extLst>
                <a:ext uri="{FF2B5EF4-FFF2-40B4-BE49-F238E27FC236}">
                  <a16:creationId xmlns:a16="http://schemas.microsoft.com/office/drawing/2014/main" id="{B0645D7E-3757-365C-44D6-DE09F187FF1B}"/>
                </a:ext>
              </a:extLst>
            </p:cNvPr>
            <p:cNvSpPr txBox="1"/>
            <p:nvPr/>
          </p:nvSpPr>
          <p:spPr>
            <a:xfrm>
              <a:off x="0" y="591040"/>
              <a:ext cx="8252069" cy="21235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47"/>
                </a:lnSpc>
              </a:pPr>
              <a:r>
                <a:rPr lang="en-US" sz="1867" spc="38" dirty="0">
                  <a:solidFill>
                    <a:srgbClr val="FFFFFF"/>
                  </a:solidFill>
                  <a:latin typeface="+mn-ea"/>
                  <a:cs typeface="Telegraf"/>
                  <a:sym typeface="Telegraf"/>
                </a:rPr>
                <a:t>Voice Generation Scientist</a:t>
              </a:r>
            </a:p>
            <a:p>
              <a:pPr>
                <a:lnSpc>
                  <a:spcPts val="2147"/>
                </a:lnSpc>
              </a:pPr>
              <a:r>
                <a:rPr lang="ko-KR" altLang="en-US" sz="1533" spc="38" dirty="0">
                  <a:solidFill>
                    <a:srgbClr val="FFFFFF"/>
                  </a:solidFill>
                  <a:latin typeface="+mn-ea"/>
                  <a:cs typeface="Telegraf"/>
                  <a:sym typeface="Telegraf"/>
                </a:rPr>
                <a:t>사용자 음성 기반 보컬 생성</a:t>
              </a:r>
            </a:p>
            <a:p>
              <a:pPr>
                <a:lnSpc>
                  <a:spcPts val="2147"/>
                </a:lnSpc>
              </a:pPr>
              <a:r>
                <a:rPr lang="ko-KR" altLang="en-US" sz="1533" spc="38" dirty="0">
                  <a:solidFill>
                    <a:srgbClr val="FFFFFF"/>
                  </a:solidFill>
                  <a:latin typeface="+mn-ea"/>
                  <a:cs typeface="Telegraf"/>
                  <a:sym typeface="Telegraf"/>
                </a:rPr>
                <a:t>음성</a:t>
              </a:r>
              <a:r>
                <a:rPr lang="en-US" altLang="ko-KR" sz="1533" spc="38" dirty="0">
                  <a:solidFill>
                    <a:srgbClr val="FFFFFF"/>
                  </a:solidFill>
                  <a:latin typeface="+mn-ea"/>
                  <a:cs typeface="Telegraf"/>
                  <a:sym typeface="Telegraf"/>
                </a:rPr>
                <a:t>-</a:t>
              </a:r>
              <a:r>
                <a:rPr lang="ko-KR" altLang="en-US" sz="1533" spc="38" dirty="0">
                  <a:solidFill>
                    <a:srgbClr val="FFFFFF"/>
                  </a:solidFill>
                  <a:latin typeface="+mn-ea"/>
                  <a:cs typeface="Telegraf"/>
                  <a:sym typeface="Telegraf"/>
                </a:rPr>
                <a:t>가사 매칭 추론 알고리즘 설계</a:t>
              </a:r>
            </a:p>
            <a:p>
              <a:pPr>
                <a:lnSpc>
                  <a:spcPts val="2147"/>
                </a:lnSpc>
              </a:pPr>
              <a:r>
                <a:rPr lang="en-US" altLang="ko-KR" sz="1533" spc="38" dirty="0">
                  <a:solidFill>
                    <a:srgbClr val="FFFFFF"/>
                  </a:solidFill>
                  <a:latin typeface="+mn-ea"/>
                  <a:cs typeface="Telegraf"/>
                  <a:sym typeface="Telegraf"/>
                </a:rPr>
                <a:t>yjjsk82@gmail.com</a:t>
              </a:r>
              <a:endParaRPr lang="en-US" sz="1533" spc="38" dirty="0">
                <a:solidFill>
                  <a:srgbClr val="FFFFFF"/>
                </a:solidFill>
                <a:latin typeface="+mn-ea"/>
                <a:cs typeface="Telegraf"/>
                <a:sym typeface="Telegraf"/>
              </a:endParaRPr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61E06A99-0B31-005C-3677-A83EDB4C16DE}"/>
              </a:ext>
            </a:extLst>
          </p:cNvPr>
          <p:cNvGrpSpPr/>
          <p:nvPr/>
        </p:nvGrpSpPr>
        <p:grpSpPr>
          <a:xfrm>
            <a:off x="7380164" y="1986204"/>
            <a:ext cx="4126035" cy="2497580"/>
            <a:chOff x="0" y="-95249"/>
            <a:chExt cx="8252069" cy="4995169"/>
          </a:xfrm>
        </p:grpSpPr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8992CA69-0692-D79A-BA88-1F0D2960986C}"/>
                </a:ext>
              </a:extLst>
            </p:cNvPr>
            <p:cNvSpPr txBox="1"/>
            <p:nvPr/>
          </p:nvSpPr>
          <p:spPr>
            <a:xfrm>
              <a:off x="0" y="-95249"/>
              <a:ext cx="8252069" cy="621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13"/>
                </a:lnSpc>
              </a:pPr>
              <a:r>
                <a:rPr lang="ko-KR" altLang="en-US" sz="1867" b="1" spc="47" dirty="0" err="1">
                  <a:solidFill>
                    <a:srgbClr val="FFFFFF"/>
                  </a:solidFill>
                  <a:latin typeface="+mn-ea"/>
                  <a:cs typeface="Telegraf Bold"/>
                  <a:sym typeface="Telegraf Bold"/>
                </a:rPr>
                <a:t>김경보</a:t>
              </a:r>
              <a:endParaRPr lang="en-US" sz="1867" b="1" spc="47" dirty="0">
                <a:solidFill>
                  <a:srgbClr val="FFFFFF"/>
                </a:solidFill>
                <a:latin typeface="+mn-ea"/>
                <a:cs typeface="Telegraf Bold"/>
                <a:sym typeface="Telegraf Bold"/>
              </a:endParaRPr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221C5EEE-1B78-C2BE-AD81-EDA9E6E6C8AB}"/>
                </a:ext>
              </a:extLst>
            </p:cNvPr>
            <p:cNvSpPr txBox="1"/>
            <p:nvPr/>
          </p:nvSpPr>
          <p:spPr>
            <a:xfrm>
              <a:off x="0" y="591040"/>
              <a:ext cx="8252069" cy="4308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47"/>
                </a:lnSpc>
              </a:pPr>
              <a:r>
                <a:rPr lang="en-US" sz="1867" spc="38" dirty="0">
                  <a:solidFill>
                    <a:srgbClr val="FFFFFF"/>
                  </a:solidFill>
                  <a:latin typeface="+mn-ea"/>
                  <a:cs typeface="Telegraf"/>
                  <a:sym typeface="Telegraf"/>
                </a:rPr>
                <a:t>AI Service Scientist &amp; Full-Stack Developer</a:t>
              </a:r>
            </a:p>
            <a:p>
              <a:pPr>
                <a:lnSpc>
                  <a:spcPts val="2147"/>
                </a:lnSpc>
              </a:pPr>
              <a:r>
                <a:rPr lang="en-US" altLang="ko-KR" sz="1533" spc="38" dirty="0" smtClean="0">
                  <a:solidFill>
                    <a:srgbClr val="FFFFFF"/>
                  </a:solidFill>
                  <a:latin typeface="+mn-ea"/>
                  <a:cs typeface="Telegraf"/>
                  <a:sym typeface="Telegraf"/>
                </a:rPr>
                <a:t>JavaScript </a:t>
              </a:r>
              <a:r>
                <a:rPr lang="ko-KR" altLang="en-US" sz="1533" spc="38" dirty="0" smtClean="0">
                  <a:solidFill>
                    <a:srgbClr val="FFFFFF"/>
                  </a:solidFill>
                  <a:latin typeface="+mn-ea"/>
                  <a:cs typeface="Telegraf"/>
                  <a:sym typeface="Telegraf"/>
                </a:rPr>
                <a:t>기반 </a:t>
              </a:r>
              <a:r>
                <a:rPr lang="ko-KR" altLang="en-US" sz="1533" spc="38" dirty="0" err="1" smtClean="0">
                  <a:solidFill>
                    <a:srgbClr val="FFFFFF"/>
                  </a:solidFill>
                  <a:latin typeface="+mn-ea"/>
                  <a:cs typeface="Telegraf"/>
                  <a:sym typeface="Telegraf"/>
                </a:rPr>
                <a:t>프론트엔드</a:t>
              </a:r>
              <a:r>
                <a:rPr lang="ko-KR" altLang="en-US" sz="1533" spc="38" dirty="0" smtClean="0">
                  <a:solidFill>
                    <a:srgbClr val="FFFFFF"/>
                  </a:solidFill>
                  <a:latin typeface="+mn-ea"/>
                  <a:cs typeface="Telegraf"/>
                  <a:sym typeface="Telegraf"/>
                </a:rPr>
                <a:t> 개발</a:t>
              </a:r>
            </a:p>
            <a:p>
              <a:pPr>
                <a:lnSpc>
                  <a:spcPts val="2147"/>
                </a:lnSpc>
              </a:pPr>
              <a:r>
                <a:rPr lang="en-US" altLang="ko-KR" sz="1533" spc="38" dirty="0">
                  <a:solidFill>
                    <a:srgbClr val="FFFFFF"/>
                  </a:solidFill>
                  <a:latin typeface="+mn-ea"/>
                  <a:cs typeface="Telegraf"/>
                  <a:sym typeface="Telegraf"/>
                </a:rPr>
                <a:t>Flask </a:t>
              </a:r>
              <a:r>
                <a:rPr lang="ko-KR" altLang="en-US" sz="1533" spc="38" dirty="0" err="1">
                  <a:solidFill>
                    <a:srgbClr val="FFFFFF"/>
                  </a:solidFill>
                  <a:latin typeface="+mn-ea"/>
                  <a:cs typeface="Telegraf"/>
                  <a:sym typeface="Telegraf"/>
                </a:rPr>
                <a:t>백엔드</a:t>
              </a:r>
              <a:r>
                <a:rPr lang="ko-KR" altLang="en-US" sz="1533" spc="38" dirty="0">
                  <a:solidFill>
                    <a:srgbClr val="FFFFFF"/>
                  </a:solidFill>
                  <a:latin typeface="+mn-ea"/>
                  <a:cs typeface="Telegraf"/>
                  <a:sym typeface="Telegraf"/>
                </a:rPr>
                <a:t> 구축 및 </a:t>
              </a:r>
              <a:r>
                <a:rPr lang="en-US" altLang="ko-KR" sz="1533" spc="38" dirty="0">
                  <a:solidFill>
                    <a:srgbClr val="FFFFFF"/>
                  </a:solidFill>
                  <a:latin typeface="+mn-ea"/>
                  <a:cs typeface="Telegraf"/>
                  <a:sym typeface="Telegraf"/>
                </a:rPr>
                <a:t>RESTful API </a:t>
              </a:r>
              <a:r>
                <a:rPr lang="ko-KR" altLang="en-US" sz="1533" spc="38" dirty="0" smtClean="0">
                  <a:solidFill>
                    <a:srgbClr val="FFFFFF"/>
                  </a:solidFill>
                  <a:latin typeface="+mn-ea"/>
                  <a:cs typeface="Telegraf"/>
                  <a:sym typeface="Telegraf"/>
                </a:rPr>
                <a:t>연동</a:t>
              </a:r>
              <a:endParaRPr lang="en-US" altLang="ko-KR" sz="1533" spc="38" dirty="0" smtClean="0">
                <a:solidFill>
                  <a:srgbClr val="FFFFFF"/>
                </a:solidFill>
                <a:latin typeface="+mn-ea"/>
                <a:cs typeface="Telegraf"/>
                <a:sym typeface="Telegraf"/>
              </a:endParaRPr>
            </a:p>
            <a:p>
              <a:pPr>
                <a:lnSpc>
                  <a:spcPts val="2147"/>
                </a:lnSpc>
              </a:pPr>
              <a:r>
                <a:rPr lang="en-US" altLang="ko-KR" sz="1533" spc="38" dirty="0" smtClean="0">
                  <a:solidFill>
                    <a:srgbClr val="FFFFFF"/>
                  </a:solidFill>
                  <a:latin typeface="+mn-ea"/>
                  <a:cs typeface="Telegraf"/>
                  <a:sym typeface="Telegraf"/>
                </a:rPr>
                <a:t>UI/UX </a:t>
              </a:r>
              <a:r>
                <a:rPr lang="ko-KR" altLang="en-US" sz="1533" spc="38" dirty="0" smtClean="0">
                  <a:solidFill>
                    <a:srgbClr val="FFFFFF"/>
                  </a:solidFill>
                  <a:latin typeface="+mn-ea"/>
                  <a:cs typeface="Telegraf"/>
                  <a:sym typeface="Telegraf"/>
                </a:rPr>
                <a:t>설계 및 사용자 흐름 구성</a:t>
              </a:r>
              <a:endParaRPr lang="en-US" altLang="ko-KR" sz="1533" spc="38" dirty="0" smtClean="0">
                <a:solidFill>
                  <a:srgbClr val="FFFFFF"/>
                </a:solidFill>
                <a:latin typeface="+mn-ea"/>
                <a:cs typeface="Telegraf"/>
                <a:sym typeface="Telegraf"/>
              </a:endParaRPr>
            </a:p>
            <a:p>
              <a:pPr>
                <a:lnSpc>
                  <a:spcPts val="2147"/>
                </a:lnSpc>
              </a:pPr>
              <a:r>
                <a:rPr lang="ko-KR" altLang="en-US" sz="1600" dirty="0"/>
                <a:t>데이터베이스 구조 설계 및 </a:t>
              </a:r>
              <a:r>
                <a:rPr lang="ko-KR" altLang="en-US" sz="1600" dirty="0" smtClean="0"/>
                <a:t>모델링</a:t>
              </a:r>
              <a:r>
                <a:rPr lang="en-US" altLang="ko-KR" sz="1600" dirty="0" smtClean="0"/>
                <a:t>(MySQL)</a:t>
              </a:r>
              <a:endParaRPr lang="ko-KR" altLang="en-US" sz="1533" spc="38" dirty="0" smtClean="0">
                <a:solidFill>
                  <a:srgbClr val="FFFFFF"/>
                </a:solidFill>
                <a:latin typeface="+mn-ea"/>
                <a:cs typeface="Telegraf"/>
                <a:sym typeface="Telegraf"/>
              </a:endParaRPr>
            </a:p>
            <a:p>
              <a:pPr>
                <a:lnSpc>
                  <a:spcPts val="2147"/>
                </a:lnSpc>
              </a:pPr>
              <a:r>
                <a:rPr lang="ko-KR" altLang="en-US" sz="1533" spc="38" dirty="0" smtClean="0">
                  <a:solidFill>
                    <a:srgbClr val="FFFFFF"/>
                  </a:solidFill>
                  <a:latin typeface="+mn-ea"/>
                  <a:cs typeface="Telegraf"/>
                  <a:sym typeface="Telegraf"/>
                </a:rPr>
                <a:t>시스템 </a:t>
              </a:r>
              <a:r>
                <a:rPr lang="ko-KR" altLang="en-US" sz="1533" spc="38" dirty="0">
                  <a:solidFill>
                    <a:srgbClr val="FFFFFF"/>
                  </a:solidFill>
                  <a:latin typeface="+mn-ea"/>
                  <a:cs typeface="Telegraf"/>
                  <a:sym typeface="Telegraf"/>
                </a:rPr>
                <a:t>구조 설계 및 운영환경 설정</a:t>
              </a:r>
            </a:p>
            <a:p>
              <a:pPr>
                <a:lnSpc>
                  <a:spcPts val="2147"/>
                </a:lnSpc>
              </a:pPr>
              <a:r>
                <a:rPr lang="en-US" altLang="ko-KR" sz="1533" spc="38" dirty="0">
                  <a:solidFill>
                    <a:srgbClr val="FFFFFF"/>
                  </a:solidFill>
                  <a:latin typeface="+mn-ea"/>
                  <a:cs typeface="Telegraf"/>
                  <a:sym typeface="Telegraf"/>
                </a:rPr>
                <a:t>goodday759@naver.com</a:t>
              </a:r>
              <a:endParaRPr lang="en-US" sz="1533" spc="38" dirty="0">
                <a:solidFill>
                  <a:srgbClr val="FFFFFF"/>
                </a:solidFill>
                <a:latin typeface="+mn-ea"/>
                <a:cs typeface="Telegraf"/>
                <a:sym typeface="Telegraf"/>
              </a:endParaRPr>
            </a:p>
          </p:txBody>
        </p:sp>
      </p:grpSp>
      <p:grpSp>
        <p:nvGrpSpPr>
          <p:cNvPr id="17" name="Group 21">
            <a:extLst>
              <a:ext uri="{FF2B5EF4-FFF2-40B4-BE49-F238E27FC236}">
                <a16:creationId xmlns:a16="http://schemas.microsoft.com/office/drawing/2014/main" id="{A69520D3-8DBB-FE63-D8A5-A75FE961BDB3}"/>
              </a:ext>
            </a:extLst>
          </p:cNvPr>
          <p:cNvGrpSpPr/>
          <p:nvPr/>
        </p:nvGrpSpPr>
        <p:grpSpPr>
          <a:xfrm>
            <a:off x="7380164" y="5305452"/>
            <a:ext cx="4126035" cy="1404910"/>
            <a:chOff x="0" y="-95249"/>
            <a:chExt cx="8252069" cy="2809825"/>
          </a:xfrm>
        </p:grpSpPr>
        <p:sp>
          <p:nvSpPr>
            <p:cNvPr id="18" name="TextBox 22">
              <a:extLst>
                <a:ext uri="{FF2B5EF4-FFF2-40B4-BE49-F238E27FC236}">
                  <a16:creationId xmlns:a16="http://schemas.microsoft.com/office/drawing/2014/main" id="{52C020FE-5B4C-EBBC-4649-DEF9E1EEFC4A}"/>
                </a:ext>
              </a:extLst>
            </p:cNvPr>
            <p:cNvSpPr txBox="1"/>
            <p:nvPr/>
          </p:nvSpPr>
          <p:spPr>
            <a:xfrm>
              <a:off x="0" y="-95249"/>
              <a:ext cx="8252069" cy="621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13"/>
                </a:lnSpc>
              </a:pPr>
              <a:r>
                <a:rPr lang="ko-KR" altLang="en-US" sz="1867" b="1" spc="47" dirty="0">
                  <a:solidFill>
                    <a:srgbClr val="FFFFFF"/>
                  </a:solidFill>
                  <a:latin typeface="+mn-ea"/>
                  <a:cs typeface="Telegraf Bold"/>
                  <a:sym typeface="Telegraf Bold"/>
                </a:rPr>
                <a:t>정윤환</a:t>
              </a:r>
              <a:endParaRPr lang="en-US" sz="1867" b="1" spc="47" dirty="0">
                <a:solidFill>
                  <a:srgbClr val="FFFFFF"/>
                </a:solidFill>
                <a:latin typeface="+mn-ea"/>
                <a:cs typeface="Telegraf Bold"/>
                <a:sym typeface="Telegraf Bold"/>
              </a:endParaRPr>
            </a:p>
          </p:txBody>
        </p:sp>
        <p:sp>
          <p:nvSpPr>
            <p:cNvPr id="19" name="TextBox 23">
              <a:extLst>
                <a:ext uri="{FF2B5EF4-FFF2-40B4-BE49-F238E27FC236}">
                  <a16:creationId xmlns:a16="http://schemas.microsoft.com/office/drawing/2014/main" id="{EAEC87F3-2D28-EABB-566F-B3598A3DE84D}"/>
                </a:ext>
              </a:extLst>
            </p:cNvPr>
            <p:cNvSpPr txBox="1"/>
            <p:nvPr/>
          </p:nvSpPr>
          <p:spPr>
            <a:xfrm>
              <a:off x="0" y="591040"/>
              <a:ext cx="8252069" cy="21235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47"/>
                </a:lnSpc>
              </a:pPr>
              <a:r>
                <a:rPr lang="en-US" sz="1867" spc="38" dirty="0">
                  <a:solidFill>
                    <a:srgbClr val="FFFFFF"/>
                  </a:solidFill>
                  <a:latin typeface="+mn-ea"/>
                  <a:cs typeface="Telegraf"/>
                  <a:sym typeface="Telegraf"/>
                </a:rPr>
                <a:t>Multimodal Generation Scientist</a:t>
              </a:r>
            </a:p>
            <a:p>
              <a:pPr>
                <a:lnSpc>
                  <a:spcPts val="2147"/>
                </a:lnSpc>
              </a:pPr>
              <a:r>
                <a:rPr lang="en-US" altLang="ko-KR" sz="1533" spc="38" dirty="0">
                  <a:solidFill>
                    <a:srgbClr val="FFFFFF"/>
                  </a:solidFill>
                  <a:latin typeface="+mn-ea"/>
                  <a:cs typeface="Telegraf"/>
                  <a:sym typeface="Telegraf"/>
                </a:rPr>
                <a:t>Stable Diffusion </a:t>
              </a:r>
              <a:r>
                <a:rPr lang="ko-KR" altLang="en-US" sz="1533" spc="38" dirty="0">
                  <a:solidFill>
                    <a:srgbClr val="FFFFFF"/>
                  </a:solidFill>
                  <a:latin typeface="+mn-ea"/>
                  <a:cs typeface="Telegraf"/>
                  <a:sym typeface="Telegraf"/>
                </a:rPr>
                <a:t>기반 앨범 커버 생성</a:t>
              </a:r>
            </a:p>
            <a:p>
              <a:pPr>
                <a:lnSpc>
                  <a:spcPts val="2147"/>
                </a:lnSpc>
              </a:pPr>
              <a:r>
                <a:rPr lang="en-US" altLang="ko-KR" sz="1533" spc="38" dirty="0">
                  <a:solidFill>
                    <a:srgbClr val="FFFFFF"/>
                  </a:solidFill>
                  <a:latin typeface="+mn-ea"/>
                  <a:cs typeface="Telegraf"/>
                  <a:sym typeface="Telegraf"/>
                </a:rPr>
                <a:t>mood/color </a:t>
              </a:r>
              <a:r>
                <a:rPr lang="ko-KR" altLang="en-US" sz="1533" spc="38" dirty="0">
                  <a:solidFill>
                    <a:srgbClr val="FFFFFF"/>
                  </a:solidFill>
                  <a:latin typeface="+mn-ea"/>
                  <a:cs typeface="Telegraf"/>
                  <a:sym typeface="Telegraf"/>
                </a:rPr>
                <a:t>프롬프트 처리</a:t>
              </a:r>
              <a:endParaRPr lang="en-US" altLang="ko-KR" sz="1533" spc="38" dirty="0">
                <a:solidFill>
                  <a:srgbClr val="FFFFFF"/>
                </a:solidFill>
                <a:latin typeface="+mn-ea"/>
                <a:cs typeface="Telegraf"/>
                <a:sym typeface="Telegraf"/>
              </a:endParaRPr>
            </a:p>
            <a:p>
              <a:pPr>
                <a:lnSpc>
                  <a:spcPts val="2147"/>
                </a:lnSpc>
              </a:pPr>
              <a:r>
                <a:rPr lang="en-US" sz="1533" spc="38" dirty="0">
                  <a:solidFill>
                    <a:srgbClr val="FFFFFF"/>
                  </a:solidFill>
                  <a:latin typeface="+mn-ea"/>
                  <a:cs typeface="Telegraf"/>
                  <a:sym typeface="Telegraf"/>
                </a:rPr>
                <a:t>jyhwan0612@gmail.com </a:t>
              </a:r>
            </a:p>
          </p:txBody>
        </p:sp>
      </p:grpSp>
      <p:sp>
        <p:nvSpPr>
          <p:cNvPr id="20" name="Freeform 4">
            <a:extLst>
              <a:ext uri="{FF2B5EF4-FFF2-40B4-BE49-F238E27FC236}">
                <a16:creationId xmlns:a16="http://schemas.microsoft.com/office/drawing/2014/main" id="{A2371057-A809-5D5D-6BE5-5AA103B09C9A}"/>
              </a:ext>
            </a:extLst>
          </p:cNvPr>
          <p:cNvSpPr/>
          <p:nvPr/>
        </p:nvSpPr>
        <p:spPr>
          <a:xfrm>
            <a:off x="800100" y="1986204"/>
            <a:ext cx="900000" cy="900000"/>
          </a:xfrm>
          <a:custGeom>
            <a:avLst/>
            <a:gdLst/>
            <a:ahLst/>
            <a:cxnLst/>
            <a:rect l="l" t="t" r="r" b="b"/>
            <a:pathLst>
              <a:path w="4341662" h="4336235">
                <a:moveTo>
                  <a:pt x="0" y="0"/>
                </a:moveTo>
                <a:lnTo>
                  <a:pt x="4341662" y="0"/>
                </a:lnTo>
                <a:lnTo>
                  <a:pt x="4341662" y="4336235"/>
                </a:lnTo>
                <a:lnTo>
                  <a:pt x="0" y="43362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id="{B3B38B84-B662-F538-750E-FEEAC2CD76EC}"/>
              </a:ext>
            </a:extLst>
          </p:cNvPr>
          <p:cNvSpPr/>
          <p:nvPr/>
        </p:nvSpPr>
        <p:spPr>
          <a:xfrm>
            <a:off x="800100" y="3684740"/>
            <a:ext cx="900000" cy="900000"/>
          </a:xfrm>
          <a:custGeom>
            <a:avLst/>
            <a:gdLst/>
            <a:ahLst/>
            <a:cxnLst/>
            <a:rect l="l" t="t" r="r" b="b"/>
            <a:pathLst>
              <a:path w="4341662" h="4336235">
                <a:moveTo>
                  <a:pt x="0" y="0"/>
                </a:moveTo>
                <a:lnTo>
                  <a:pt x="4341661" y="0"/>
                </a:lnTo>
                <a:lnTo>
                  <a:pt x="4341661" y="4336235"/>
                </a:lnTo>
                <a:lnTo>
                  <a:pt x="0" y="43362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Freeform 2">
            <a:extLst>
              <a:ext uri="{FF2B5EF4-FFF2-40B4-BE49-F238E27FC236}">
                <a16:creationId xmlns:a16="http://schemas.microsoft.com/office/drawing/2014/main" id="{EF07A4B1-DDD9-CCF2-5A42-E71EE0A277F5}"/>
              </a:ext>
            </a:extLst>
          </p:cNvPr>
          <p:cNvSpPr/>
          <p:nvPr/>
        </p:nvSpPr>
        <p:spPr>
          <a:xfrm>
            <a:off x="838200" y="5370420"/>
            <a:ext cx="900000" cy="900000"/>
          </a:xfrm>
          <a:custGeom>
            <a:avLst/>
            <a:gdLst/>
            <a:ahLst/>
            <a:cxnLst/>
            <a:rect l="l" t="t" r="r" b="b"/>
            <a:pathLst>
              <a:path w="4341662" h="4336235">
                <a:moveTo>
                  <a:pt x="0" y="0"/>
                </a:moveTo>
                <a:lnTo>
                  <a:pt x="4341662" y="0"/>
                </a:lnTo>
                <a:lnTo>
                  <a:pt x="4341662" y="4336234"/>
                </a:lnTo>
                <a:lnTo>
                  <a:pt x="0" y="43362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75D62BB2-0ACE-093C-65BE-B0D10F8ABF55}"/>
              </a:ext>
            </a:extLst>
          </p:cNvPr>
          <p:cNvSpPr/>
          <p:nvPr/>
        </p:nvSpPr>
        <p:spPr>
          <a:xfrm>
            <a:off x="6244363" y="1985962"/>
            <a:ext cx="900000" cy="900000"/>
          </a:xfrm>
          <a:custGeom>
            <a:avLst/>
            <a:gdLst/>
            <a:ahLst/>
            <a:cxnLst/>
            <a:rect l="l" t="t" r="r" b="b"/>
            <a:pathLst>
              <a:path w="4341662" h="4336235">
                <a:moveTo>
                  <a:pt x="0" y="0"/>
                </a:moveTo>
                <a:lnTo>
                  <a:pt x="4341661" y="0"/>
                </a:lnTo>
                <a:lnTo>
                  <a:pt x="4341661" y="4336235"/>
                </a:lnTo>
                <a:lnTo>
                  <a:pt x="0" y="43362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32F3138E-18E0-625E-83CD-FF88CDA687BF}"/>
              </a:ext>
            </a:extLst>
          </p:cNvPr>
          <p:cNvSpPr/>
          <p:nvPr/>
        </p:nvSpPr>
        <p:spPr>
          <a:xfrm>
            <a:off x="6244363" y="5337510"/>
            <a:ext cx="900000" cy="900000"/>
          </a:xfrm>
          <a:custGeom>
            <a:avLst/>
            <a:gdLst/>
            <a:ahLst/>
            <a:cxnLst/>
            <a:rect l="l" t="t" r="r" b="b"/>
            <a:pathLst>
              <a:path w="4341662" h="4336235">
                <a:moveTo>
                  <a:pt x="0" y="0"/>
                </a:moveTo>
                <a:lnTo>
                  <a:pt x="4341662" y="0"/>
                </a:lnTo>
                <a:lnTo>
                  <a:pt x="4341662" y="4336235"/>
                </a:lnTo>
                <a:lnTo>
                  <a:pt x="0" y="43362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526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BE4E52-CD16-AC65-FA73-0DFBE83CB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>
            <a:extLst>
              <a:ext uri="{FF2B5EF4-FFF2-40B4-BE49-F238E27FC236}">
                <a16:creationId xmlns:a16="http://schemas.microsoft.com/office/drawing/2014/main" id="{8AA4837F-684E-1CD6-5AF4-AB43ACE4539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>
            <a:off x="13" y="0"/>
            <a:ext cx="12191987" cy="7019925"/>
          </a:xfrm>
          <a:prstGeom prst="rect">
            <a:avLst/>
          </a:prstGeom>
        </p:spPr>
      </p:pic>
      <p:pic>
        <p:nvPicPr>
          <p:cNvPr id="74" name="Picture 4">
            <a:extLst>
              <a:ext uri="{FF2B5EF4-FFF2-40B4-BE49-F238E27FC236}">
                <a16:creationId xmlns:a16="http://schemas.microsoft.com/office/drawing/2014/main" id="{5FC28F07-427A-E2ED-1055-A8819F88286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19813" y="4510567"/>
            <a:ext cx="1008000" cy="996348"/>
          </a:xfrm>
          <a:prstGeom prst="rect">
            <a:avLst/>
          </a:prstGeom>
        </p:spPr>
      </p:pic>
      <p:pic>
        <p:nvPicPr>
          <p:cNvPr id="75" name="Picture 5">
            <a:extLst>
              <a:ext uri="{FF2B5EF4-FFF2-40B4-BE49-F238E27FC236}">
                <a16:creationId xmlns:a16="http://schemas.microsoft.com/office/drawing/2014/main" id="{B65AC58C-3C43-D094-A3F3-08BE3CFF03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462670" y="4510050"/>
            <a:ext cx="1008000" cy="1008000"/>
          </a:xfrm>
          <a:prstGeom prst="rect">
            <a:avLst/>
          </a:prstGeom>
        </p:spPr>
      </p:pic>
      <p:pic>
        <p:nvPicPr>
          <p:cNvPr id="76" name="Picture 6">
            <a:extLst>
              <a:ext uri="{FF2B5EF4-FFF2-40B4-BE49-F238E27FC236}">
                <a16:creationId xmlns:a16="http://schemas.microsoft.com/office/drawing/2014/main" id="{FB0C09FD-0B30-4D5E-F84A-FC3C5B1983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343086" y="2737166"/>
            <a:ext cx="1008000" cy="1008000"/>
          </a:xfrm>
          <a:prstGeom prst="rect">
            <a:avLst/>
          </a:prstGeom>
        </p:spPr>
      </p:pic>
      <p:pic>
        <p:nvPicPr>
          <p:cNvPr id="77" name="Picture 7">
            <a:extLst>
              <a:ext uri="{FF2B5EF4-FFF2-40B4-BE49-F238E27FC236}">
                <a16:creationId xmlns:a16="http://schemas.microsoft.com/office/drawing/2014/main" id="{8BA1CADE-3ECD-73BC-05E8-1A1E082A50C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568977" y="2731510"/>
            <a:ext cx="1008000" cy="1008000"/>
          </a:xfrm>
          <a:prstGeom prst="rect">
            <a:avLst/>
          </a:prstGeom>
        </p:spPr>
      </p:pic>
      <p:sp>
        <p:nvSpPr>
          <p:cNvPr id="78" name="Freeform 9">
            <a:extLst>
              <a:ext uri="{FF2B5EF4-FFF2-40B4-BE49-F238E27FC236}">
                <a16:creationId xmlns:a16="http://schemas.microsoft.com/office/drawing/2014/main" id="{53B8482A-8536-EAAA-C4A5-473FB943A6BF}"/>
              </a:ext>
            </a:extLst>
          </p:cNvPr>
          <p:cNvSpPr/>
          <p:nvPr/>
        </p:nvSpPr>
        <p:spPr>
          <a:xfrm rot="5400000">
            <a:off x="3572798" y="461405"/>
            <a:ext cx="2710268" cy="7300386"/>
          </a:xfrm>
          <a:custGeom>
            <a:avLst/>
            <a:gdLst/>
            <a:ahLst/>
            <a:cxnLst/>
            <a:rect l="l" t="t" r="r" b="b"/>
            <a:pathLst>
              <a:path w="4061172" h="10939184">
                <a:moveTo>
                  <a:pt x="0" y="0"/>
                </a:moveTo>
                <a:lnTo>
                  <a:pt x="4061172" y="0"/>
                </a:lnTo>
                <a:lnTo>
                  <a:pt x="4061172" y="10939184"/>
                </a:lnTo>
                <a:lnTo>
                  <a:pt x="0" y="109391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808">
              <a:latin typeface="+mn-ea"/>
            </a:endParaRPr>
          </a:p>
        </p:txBody>
      </p:sp>
      <p:sp>
        <p:nvSpPr>
          <p:cNvPr id="79" name="TextBox 20">
            <a:extLst>
              <a:ext uri="{FF2B5EF4-FFF2-40B4-BE49-F238E27FC236}">
                <a16:creationId xmlns:a16="http://schemas.microsoft.com/office/drawing/2014/main" id="{25AFE628-E465-A4CD-26CC-75B6C3731164}"/>
              </a:ext>
            </a:extLst>
          </p:cNvPr>
          <p:cNvSpPr txBox="1"/>
          <p:nvPr/>
        </p:nvSpPr>
        <p:spPr>
          <a:xfrm>
            <a:off x="1420175" y="4906534"/>
            <a:ext cx="624065" cy="20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1"/>
              </a:lnSpc>
            </a:pPr>
            <a:r>
              <a:rPr lang="en-US" sz="1400" b="1" spc="-69" dirty="0">
                <a:solidFill>
                  <a:srgbClr val="000000"/>
                </a:solidFill>
                <a:latin typeface="+mn-ea"/>
                <a:cs typeface="Agrandir Bold"/>
                <a:sym typeface="Agrandir Bold"/>
              </a:rPr>
              <a:t>Week 1</a:t>
            </a:r>
          </a:p>
        </p:txBody>
      </p:sp>
      <p:sp>
        <p:nvSpPr>
          <p:cNvPr id="80" name="TextBox 21">
            <a:extLst>
              <a:ext uri="{FF2B5EF4-FFF2-40B4-BE49-F238E27FC236}">
                <a16:creationId xmlns:a16="http://schemas.microsoft.com/office/drawing/2014/main" id="{3587D386-5551-B5B1-FAD9-BFCE78F595B1}"/>
              </a:ext>
            </a:extLst>
          </p:cNvPr>
          <p:cNvSpPr txBox="1"/>
          <p:nvPr/>
        </p:nvSpPr>
        <p:spPr>
          <a:xfrm>
            <a:off x="3529073" y="3117331"/>
            <a:ext cx="624065" cy="20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1"/>
              </a:lnSpc>
            </a:pPr>
            <a:r>
              <a:rPr lang="en-US" sz="1400" b="1" spc="-69" dirty="0">
                <a:solidFill>
                  <a:srgbClr val="000000"/>
                </a:solidFill>
                <a:latin typeface="+mn-ea"/>
                <a:cs typeface="Agrandir Bold"/>
                <a:sym typeface="Agrandir Bold"/>
              </a:rPr>
              <a:t>Week 2</a:t>
            </a:r>
          </a:p>
        </p:txBody>
      </p:sp>
      <p:sp>
        <p:nvSpPr>
          <p:cNvPr id="81" name="TextBox 22">
            <a:extLst>
              <a:ext uri="{FF2B5EF4-FFF2-40B4-BE49-F238E27FC236}">
                <a16:creationId xmlns:a16="http://schemas.microsoft.com/office/drawing/2014/main" id="{30461AC0-F293-35DC-7030-FFC8F1469F39}"/>
              </a:ext>
            </a:extLst>
          </p:cNvPr>
          <p:cNvSpPr txBox="1"/>
          <p:nvPr/>
        </p:nvSpPr>
        <p:spPr>
          <a:xfrm>
            <a:off x="5654638" y="4906534"/>
            <a:ext cx="624065" cy="20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1"/>
              </a:lnSpc>
            </a:pPr>
            <a:r>
              <a:rPr lang="en-US" sz="1400" b="1" spc="-69" dirty="0">
                <a:solidFill>
                  <a:srgbClr val="000000"/>
                </a:solidFill>
                <a:latin typeface="+mn-ea"/>
                <a:cs typeface="Agrandir Bold"/>
                <a:sym typeface="Agrandir Bold"/>
              </a:rPr>
              <a:t>Week 3</a:t>
            </a:r>
          </a:p>
        </p:txBody>
      </p:sp>
      <p:sp>
        <p:nvSpPr>
          <p:cNvPr id="82" name="TextBox 23">
            <a:extLst>
              <a:ext uri="{FF2B5EF4-FFF2-40B4-BE49-F238E27FC236}">
                <a16:creationId xmlns:a16="http://schemas.microsoft.com/office/drawing/2014/main" id="{6725C594-90FC-0C5A-7746-DF893BCE0A29}"/>
              </a:ext>
            </a:extLst>
          </p:cNvPr>
          <p:cNvSpPr txBox="1"/>
          <p:nvPr/>
        </p:nvSpPr>
        <p:spPr>
          <a:xfrm>
            <a:off x="7788099" y="3117331"/>
            <a:ext cx="624065" cy="20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1"/>
              </a:lnSpc>
            </a:pPr>
            <a:r>
              <a:rPr lang="en-US" sz="1400" b="1" spc="-69" dirty="0">
                <a:solidFill>
                  <a:srgbClr val="000000"/>
                </a:solidFill>
                <a:latin typeface="+mn-ea"/>
                <a:cs typeface="Agrandir Bold"/>
                <a:sym typeface="Agrandir Bold"/>
              </a:rPr>
              <a:t>Week 4</a:t>
            </a:r>
          </a:p>
        </p:txBody>
      </p:sp>
      <p:sp>
        <p:nvSpPr>
          <p:cNvPr id="83" name="TextBox 24">
            <a:extLst>
              <a:ext uri="{FF2B5EF4-FFF2-40B4-BE49-F238E27FC236}">
                <a16:creationId xmlns:a16="http://schemas.microsoft.com/office/drawing/2014/main" id="{DA228784-937D-122D-3636-38AFCD496F55}"/>
              </a:ext>
            </a:extLst>
          </p:cNvPr>
          <p:cNvSpPr txBox="1"/>
          <p:nvPr/>
        </p:nvSpPr>
        <p:spPr>
          <a:xfrm>
            <a:off x="2531120" y="4463351"/>
            <a:ext cx="2739706" cy="231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62"/>
              </a:lnSpc>
            </a:pPr>
            <a:r>
              <a:rPr lang="ko-KR" altLang="en-US" sz="1402" b="1" spc="-56" dirty="0">
                <a:solidFill>
                  <a:srgbClr val="F3DD52"/>
                </a:solidFill>
                <a:latin typeface="+mn-ea"/>
                <a:cs typeface="Poppins"/>
                <a:sym typeface="Poppins"/>
              </a:rPr>
              <a:t>팀 빌딩 </a:t>
            </a:r>
            <a:r>
              <a:rPr lang="en-US" altLang="ko-KR" sz="1402" b="1" spc="-56" dirty="0">
                <a:solidFill>
                  <a:srgbClr val="F3DD52"/>
                </a:solidFill>
                <a:latin typeface="+mn-ea"/>
                <a:cs typeface="Poppins"/>
                <a:sym typeface="Poppins"/>
              </a:rPr>
              <a:t>&amp; </a:t>
            </a:r>
            <a:r>
              <a:rPr lang="ko-KR" altLang="en-US" sz="1402" b="1" spc="-56" dirty="0">
                <a:solidFill>
                  <a:srgbClr val="F3DD52"/>
                </a:solidFill>
                <a:latin typeface="+mn-ea"/>
                <a:cs typeface="Poppins"/>
                <a:sym typeface="Poppins"/>
              </a:rPr>
              <a:t>서비스 기획</a:t>
            </a:r>
          </a:p>
        </p:txBody>
      </p:sp>
      <p:sp>
        <p:nvSpPr>
          <p:cNvPr id="84" name="TextBox 25">
            <a:extLst>
              <a:ext uri="{FF2B5EF4-FFF2-40B4-BE49-F238E27FC236}">
                <a16:creationId xmlns:a16="http://schemas.microsoft.com/office/drawing/2014/main" id="{C6112549-0CAF-7F77-DADA-180631223FAD}"/>
              </a:ext>
            </a:extLst>
          </p:cNvPr>
          <p:cNvSpPr txBox="1"/>
          <p:nvPr/>
        </p:nvSpPr>
        <p:spPr>
          <a:xfrm>
            <a:off x="4575494" y="1889958"/>
            <a:ext cx="2739706" cy="232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62"/>
              </a:lnSpc>
            </a:pPr>
            <a:r>
              <a:rPr lang="ko-KR" altLang="en-US" sz="1402" b="1" spc="-56" dirty="0">
                <a:solidFill>
                  <a:srgbClr val="F3DD52"/>
                </a:solidFill>
                <a:latin typeface="+mn-ea"/>
                <a:cs typeface="Poppins"/>
                <a:sym typeface="Poppins"/>
              </a:rPr>
              <a:t>핵심 기능 개발 착수</a:t>
            </a:r>
            <a:endParaRPr lang="en-US" sz="1402" b="1" spc="-56" dirty="0">
              <a:solidFill>
                <a:srgbClr val="F3DD52"/>
              </a:solidFill>
              <a:latin typeface="+mn-ea"/>
              <a:cs typeface="Poppins"/>
              <a:sym typeface="Poppins"/>
            </a:endParaRPr>
          </a:p>
        </p:txBody>
      </p:sp>
      <p:sp>
        <p:nvSpPr>
          <p:cNvPr id="85" name="TextBox 26">
            <a:extLst>
              <a:ext uri="{FF2B5EF4-FFF2-40B4-BE49-F238E27FC236}">
                <a16:creationId xmlns:a16="http://schemas.microsoft.com/office/drawing/2014/main" id="{F4AC5219-C856-1E2E-B501-FA900E27E0D3}"/>
              </a:ext>
            </a:extLst>
          </p:cNvPr>
          <p:cNvSpPr txBox="1"/>
          <p:nvPr/>
        </p:nvSpPr>
        <p:spPr>
          <a:xfrm>
            <a:off x="8950431" y="2733593"/>
            <a:ext cx="2739706" cy="238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62"/>
              </a:lnSpc>
            </a:pPr>
            <a:r>
              <a:rPr lang="ko-KR" altLang="en-US" sz="1402" b="1" spc="-56" dirty="0">
                <a:solidFill>
                  <a:srgbClr val="F3DD52"/>
                </a:solidFill>
                <a:latin typeface="+mn-ea"/>
                <a:cs typeface="Poppins"/>
                <a:sym typeface="Poppins"/>
              </a:rPr>
              <a:t>검증 </a:t>
            </a:r>
            <a:r>
              <a:rPr lang="en-US" altLang="ko-KR" sz="1402" b="1" spc="-56" dirty="0">
                <a:solidFill>
                  <a:srgbClr val="F3DD52"/>
                </a:solidFill>
                <a:latin typeface="+mn-ea"/>
                <a:cs typeface="Poppins"/>
                <a:sym typeface="Poppins"/>
              </a:rPr>
              <a:t>· </a:t>
            </a:r>
            <a:r>
              <a:rPr lang="ko-KR" altLang="en-US" sz="1402" b="1" spc="-56" dirty="0">
                <a:solidFill>
                  <a:srgbClr val="F3DD52"/>
                </a:solidFill>
                <a:latin typeface="+mn-ea"/>
                <a:cs typeface="Poppins"/>
                <a:sym typeface="Poppins"/>
              </a:rPr>
              <a:t>보완 </a:t>
            </a:r>
            <a:r>
              <a:rPr lang="en-US" altLang="ko-KR" sz="1402" b="1" spc="-56" dirty="0">
                <a:solidFill>
                  <a:srgbClr val="F3DD52"/>
                </a:solidFill>
                <a:latin typeface="+mn-ea"/>
                <a:cs typeface="Poppins"/>
                <a:sym typeface="Poppins"/>
              </a:rPr>
              <a:t>· </a:t>
            </a:r>
            <a:r>
              <a:rPr lang="ko-KR" altLang="en-US" sz="1402" b="1" spc="-56" dirty="0">
                <a:solidFill>
                  <a:srgbClr val="F3DD52"/>
                </a:solidFill>
                <a:latin typeface="+mn-ea"/>
                <a:cs typeface="Poppins"/>
                <a:sym typeface="Poppins"/>
              </a:rPr>
              <a:t>배포</a:t>
            </a:r>
            <a:endParaRPr lang="en-US" sz="1402" b="1" spc="-56" dirty="0">
              <a:solidFill>
                <a:srgbClr val="F3DD52"/>
              </a:solidFill>
              <a:latin typeface="+mn-ea"/>
              <a:cs typeface="Poppins"/>
              <a:sym typeface="Poppins"/>
            </a:endParaRPr>
          </a:p>
        </p:txBody>
      </p:sp>
      <p:sp>
        <p:nvSpPr>
          <p:cNvPr id="86" name="TextBox 27">
            <a:extLst>
              <a:ext uri="{FF2B5EF4-FFF2-40B4-BE49-F238E27FC236}">
                <a16:creationId xmlns:a16="http://schemas.microsoft.com/office/drawing/2014/main" id="{90AD71BE-FC44-5E50-CBD4-4D11B302E911}"/>
              </a:ext>
            </a:extLst>
          </p:cNvPr>
          <p:cNvSpPr txBox="1"/>
          <p:nvPr/>
        </p:nvSpPr>
        <p:spPr>
          <a:xfrm>
            <a:off x="6941006" y="4463351"/>
            <a:ext cx="2739706" cy="231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62"/>
              </a:lnSpc>
            </a:pPr>
            <a:r>
              <a:rPr lang="ko-KR" altLang="en-US" sz="1402" b="1" spc="-56" dirty="0">
                <a:solidFill>
                  <a:srgbClr val="F3DD52"/>
                </a:solidFill>
                <a:latin typeface="+mn-ea"/>
                <a:cs typeface="Poppins"/>
                <a:sym typeface="Poppins"/>
              </a:rPr>
              <a:t>기능 통합 및 안정화</a:t>
            </a:r>
          </a:p>
        </p:txBody>
      </p:sp>
      <p:sp>
        <p:nvSpPr>
          <p:cNvPr id="87" name="TextBox 28">
            <a:extLst>
              <a:ext uri="{FF2B5EF4-FFF2-40B4-BE49-F238E27FC236}">
                <a16:creationId xmlns:a16="http://schemas.microsoft.com/office/drawing/2014/main" id="{28E9CF04-B186-28BB-0A8B-90E3EDADA252}"/>
              </a:ext>
            </a:extLst>
          </p:cNvPr>
          <p:cNvSpPr txBox="1"/>
          <p:nvPr/>
        </p:nvSpPr>
        <p:spPr>
          <a:xfrm>
            <a:off x="2411384" y="4699177"/>
            <a:ext cx="3051285" cy="1362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73776" lvl="1" indent="-136888">
              <a:lnSpc>
                <a:spcPts val="1775"/>
              </a:lnSpc>
              <a:buFont typeface="Arial"/>
              <a:buChar char="•"/>
            </a:pPr>
            <a:r>
              <a:rPr lang="ko-KR" altLang="en-US" sz="1200" spc="-51" dirty="0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프로젝트 목표 및 방향성 설정</a:t>
            </a:r>
          </a:p>
          <a:p>
            <a:pPr marL="273776" lvl="1" indent="-136888">
              <a:lnSpc>
                <a:spcPts val="1775"/>
              </a:lnSpc>
              <a:buFont typeface="Arial"/>
              <a:buChar char="•"/>
            </a:pPr>
            <a:r>
              <a:rPr lang="ko-KR" altLang="en-US" sz="1200" spc="-51" dirty="0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서비스명 결정</a:t>
            </a:r>
            <a:r>
              <a:rPr lang="en-US" altLang="ko-KR" sz="1200" spc="-51" dirty="0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: Last Album</a:t>
            </a:r>
          </a:p>
          <a:p>
            <a:pPr marL="273776" lvl="1" indent="-136888">
              <a:lnSpc>
                <a:spcPts val="1775"/>
              </a:lnSpc>
              <a:buFont typeface="Arial"/>
              <a:buChar char="•"/>
            </a:pPr>
            <a:r>
              <a:rPr lang="en-US" altLang="ko-KR" sz="1200" spc="-51" dirty="0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AI </a:t>
            </a:r>
            <a:r>
              <a:rPr lang="ko-KR" altLang="en-US" sz="1200" spc="-51" dirty="0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모델 활용 방식 정의 </a:t>
            </a:r>
            <a:r>
              <a:rPr lang="en-US" altLang="ko-KR" sz="1200" spc="-51" dirty="0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(</a:t>
            </a:r>
            <a:r>
              <a:rPr lang="ko-KR" altLang="en-US" sz="1200" spc="-51" dirty="0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음성 </a:t>
            </a:r>
            <a:r>
              <a:rPr lang="en-US" altLang="ko-KR" sz="1200" spc="-51" dirty="0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+ </a:t>
            </a:r>
            <a:r>
              <a:rPr lang="ko-KR" altLang="en-US" sz="1200" spc="-51" dirty="0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이미지 생성 통합</a:t>
            </a:r>
            <a:r>
              <a:rPr lang="en-US" altLang="ko-KR" sz="1200" spc="-51" dirty="0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)</a:t>
            </a:r>
          </a:p>
          <a:p>
            <a:pPr marL="273776" lvl="1" indent="-136888">
              <a:lnSpc>
                <a:spcPts val="1775"/>
              </a:lnSpc>
              <a:buFont typeface="Arial"/>
              <a:buChar char="•"/>
            </a:pPr>
            <a:r>
              <a:rPr lang="ko-KR" altLang="en-US" sz="1200" spc="-51" dirty="0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역할 분담 및 기술 스택 확정</a:t>
            </a:r>
          </a:p>
          <a:p>
            <a:pPr marL="273776" lvl="1" indent="-136888">
              <a:lnSpc>
                <a:spcPts val="1775"/>
              </a:lnSpc>
              <a:buFont typeface="Arial"/>
              <a:buChar char="•"/>
            </a:pPr>
            <a:r>
              <a:rPr lang="ko-KR" altLang="en-US" sz="1200" spc="-51" dirty="0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초기 와이어프레임 및 기능 요구사항 작성</a:t>
            </a:r>
            <a:endParaRPr lang="en-US" sz="1200" spc="-51" dirty="0">
              <a:solidFill>
                <a:srgbClr val="D8D8D8"/>
              </a:solidFill>
              <a:latin typeface="+mn-ea"/>
              <a:cs typeface="Poppins"/>
              <a:sym typeface="Poppins"/>
            </a:endParaRPr>
          </a:p>
        </p:txBody>
      </p:sp>
      <p:sp>
        <p:nvSpPr>
          <p:cNvPr id="88" name="TextBox 29">
            <a:extLst>
              <a:ext uri="{FF2B5EF4-FFF2-40B4-BE49-F238E27FC236}">
                <a16:creationId xmlns:a16="http://schemas.microsoft.com/office/drawing/2014/main" id="{81165BC9-360D-A6FE-ADA0-99E576BFEFF3}"/>
              </a:ext>
            </a:extLst>
          </p:cNvPr>
          <p:cNvSpPr txBox="1"/>
          <p:nvPr/>
        </p:nvSpPr>
        <p:spPr>
          <a:xfrm>
            <a:off x="4351086" y="2165936"/>
            <a:ext cx="3272200" cy="1592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73776" lvl="1" indent="-136888">
              <a:lnSpc>
                <a:spcPts val="1775"/>
              </a:lnSpc>
              <a:buFont typeface="Arial"/>
              <a:buChar char="•"/>
            </a:pPr>
            <a:r>
              <a:rPr lang="en-US" altLang="ko-KR" sz="1200" spc="-51" dirty="0" err="1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YuEGP</a:t>
            </a:r>
            <a:r>
              <a:rPr lang="en-US" altLang="ko-KR" sz="1200" spc="-51" dirty="0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 </a:t>
            </a:r>
            <a:r>
              <a:rPr lang="ko-KR" altLang="en-US" sz="1200" spc="-51" dirty="0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모델 세팅 및 가사</a:t>
            </a:r>
            <a:r>
              <a:rPr lang="en-US" altLang="ko-KR" sz="1200" spc="-51" dirty="0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/</a:t>
            </a:r>
            <a:r>
              <a:rPr lang="ko-KR" altLang="en-US" sz="1200" spc="-51" dirty="0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장르 기반 음악 생성 테스트</a:t>
            </a:r>
          </a:p>
          <a:p>
            <a:pPr marL="273776" lvl="1" indent="-136888">
              <a:lnSpc>
                <a:spcPts val="1775"/>
              </a:lnSpc>
              <a:buFont typeface="Arial"/>
              <a:buChar char="•"/>
            </a:pPr>
            <a:r>
              <a:rPr lang="ko-KR" altLang="en-US" sz="1200" spc="-51" dirty="0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사용자 음성 입력 기반 추론 로직 구성</a:t>
            </a:r>
          </a:p>
          <a:p>
            <a:pPr marL="273776" lvl="1" indent="-136888">
              <a:lnSpc>
                <a:spcPts val="1775"/>
              </a:lnSpc>
              <a:buFont typeface="Arial"/>
              <a:buChar char="•"/>
            </a:pPr>
            <a:r>
              <a:rPr lang="ko-KR" altLang="en-US" sz="1200" spc="-51" dirty="0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음성 </a:t>
            </a:r>
            <a:r>
              <a:rPr lang="ko-KR" altLang="en-US" sz="1200" spc="-51" dirty="0" err="1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임베딩</a:t>
            </a:r>
            <a:r>
              <a:rPr lang="ko-KR" altLang="en-US" sz="1200" spc="-51" dirty="0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 학습</a:t>
            </a:r>
            <a:r>
              <a:rPr lang="en-US" altLang="ko-KR" sz="1200" spc="-51" dirty="0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, </a:t>
            </a:r>
            <a:r>
              <a:rPr lang="ko-KR" altLang="en-US" sz="1200" spc="-51" dirty="0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보컬 분리 모델 구현 착수</a:t>
            </a:r>
          </a:p>
          <a:p>
            <a:pPr marL="273776" lvl="1" indent="-136888">
              <a:lnSpc>
                <a:spcPts val="1775"/>
              </a:lnSpc>
              <a:buFont typeface="Arial"/>
              <a:buChar char="•"/>
            </a:pPr>
            <a:r>
              <a:rPr lang="en-US" altLang="ko-KR" sz="1200" spc="-51" dirty="0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Stable Diffusion </a:t>
            </a:r>
            <a:r>
              <a:rPr lang="ko-KR" altLang="en-US" sz="1200" spc="-51" dirty="0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기반 커버 이미지 생성 파이프라인 설계</a:t>
            </a:r>
          </a:p>
          <a:p>
            <a:pPr marL="273776" lvl="1" indent="-136888">
              <a:lnSpc>
                <a:spcPts val="1775"/>
              </a:lnSpc>
              <a:buFont typeface="Arial"/>
              <a:buChar char="•"/>
            </a:pPr>
            <a:r>
              <a:rPr lang="en-US" altLang="ko-KR" sz="1200" spc="-51" dirty="0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JavaScript </a:t>
            </a:r>
            <a:r>
              <a:rPr lang="ko-KR" altLang="en-US" sz="1200" spc="-51" dirty="0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기반 </a:t>
            </a:r>
            <a:r>
              <a:rPr lang="en-US" altLang="ko-KR" sz="1200" spc="-51" dirty="0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UI/UX </a:t>
            </a:r>
            <a:r>
              <a:rPr lang="ko-KR" altLang="en-US" sz="1200" spc="-51" dirty="0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설계 및 </a:t>
            </a:r>
            <a:r>
              <a:rPr lang="en-US" altLang="ko-KR" sz="1200" spc="-51" dirty="0" err="1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FastAPI</a:t>
            </a:r>
            <a:r>
              <a:rPr lang="en-US" altLang="ko-KR" sz="1200" spc="-51" dirty="0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 </a:t>
            </a:r>
            <a:r>
              <a:rPr lang="ko-KR" altLang="en-US" sz="1200" spc="-51" dirty="0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연동 </a:t>
            </a:r>
            <a:endParaRPr lang="en-US" sz="1200" spc="-51" dirty="0">
              <a:solidFill>
                <a:srgbClr val="D8D8D8"/>
              </a:solidFill>
              <a:latin typeface="+mn-ea"/>
              <a:cs typeface="Poppins"/>
              <a:sym typeface="Poppins"/>
            </a:endParaRPr>
          </a:p>
        </p:txBody>
      </p:sp>
      <p:sp>
        <p:nvSpPr>
          <p:cNvPr id="89" name="TextBox 30">
            <a:extLst>
              <a:ext uri="{FF2B5EF4-FFF2-40B4-BE49-F238E27FC236}">
                <a16:creationId xmlns:a16="http://schemas.microsoft.com/office/drawing/2014/main" id="{F7F9ED0A-D94D-C6EF-929D-A609CD63D689}"/>
              </a:ext>
            </a:extLst>
          </p:cNvPr>
          <p:cNvSpPr txBox="1"/>
          <p:nvPr/>
        </p:nvSpPr>
        <p:spPr>
          <a:xfrm>
            <a:off x="8796099" y="3018897"/>
            <a:ext cx="2739706" cy="1368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3776" lvl="1" indent="-136888">
              <a:lnSpc>
                <a:spcPts val="1775"/>
              </a:lnSpc>
              <a:buFont typeface="Arial"/>
              <a:buChar char="•"/>
            </a:pPr>
            <a:r>
              <a:rPr lang="ko-KR" altLang="en-US" sz="1200" spc="-51" dirty="0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모델 결과 검토 및 품질 보완</a:t>
            </a:r>
          </a:p>
          <a:p>
            <a:pPr marL="273776" lvl="1" indent="-136888">
              <a:lnSpc>
                <a:spcPts val="1775"/>
              </a:lnSpc>
              <a:buFont typeface="Arial"/>
              <a:buChar char="•"/>
            </a:pPr>
            <a:r>
              <a:rPr lang="ko-KR" altLang="en-US" sz="1200" spc="-51" dirty="0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배포 환경 구성 </a:t>
            </a:r>
            <a:r>
              <a:rPr lang="en-US" altLang="ko-KR" sz="1200" spc="-51" dirty="0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(</a:t>
            </a:r>
            <a:r>
              <a:rPr lang="en-US" altLang="ko-KR" sz="1200" spc="-51" dirty="0" err="1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FastAPI</a:t>
            </a:r>
            <a:r>
              <a:rPr lang="en-US" altLang="ko-KR" sz="1200" spc="-51" dirty="0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 </a:t>
            </a:r>
            <a:r>
              <a:rPr lang="ko-KR" altLang="en-US" sz="1200" spc="-51" dirty="0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서버 </a:t>
            </a:r>
            <a:r>
              <a:rPr lang="en-US" altLang="ko-KR" sz="1200" spc="-51" dirty="0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+ </a:t>
            </a:r>
            <a:r>
              <a:rPr lang="en-US" altLang="ko-KR" sz="1200" spc="-51" dirty="0" err="1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ngrok</a:t>
            </a:r>
            <a:r>
              <a:rPr lang="en-US" altLang="ko-KR" sz="1200" spc="-51" dirty="0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 </a:t>
            </a:r>
            <a:r>
              <a:rPr lang="ko-KR" altLang="en-US" sz="1200" spc="-51" dirty="0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연동</a:t>
            </a:r>
            <a:r>
              <a:rPr lang="en-US" altLang="ko-KR" sz="1200" spc="-51" dirty="0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)</a:t>
            </a:r>
          </a:p>
          <a:p>
            <a:pPr marL="273776" lvl="1" indent="-136888">
              <a:lnSpc>
                <a:spcPts val="1775"/>
              </a:lnSpc>
              <a:buFont typeface="Arial"/>
              <a:buChar char="•"/>
            </a:pPr>
            <a:r>
              <a:rPr lang="ko-KR" altLang="en-US" sz="1200" spc="-51" dirty="0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에러 핸들링</a:t>
            </a:r>
            <a:r>
              <a:rPr lang="en-US" altLang="ko-KR" sz="1200" spc="-51" dirty="0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, </a:t>
            </a:r>
            <a:r>
              <a:rPr lang="ko-KR" altLang="en-US" sz="1200" spc="-51" dirty="0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입력 유효성 검사 추가</a:t>
            </a:r>
          </a:p>
          <a:p>
            <a:pPr marL="273776" lvl="1" indent="-136888">
              <a:lnSpc>
                <a:spcPts val="1775"/>
              </a:lnSpc>
              <a:buFont typeface="Arial"/>
              <a:buChar char="•"/>
            </a:pPr>
            <a:r>
              <a:rPr lang="ko-KR" altLang="en-US" sz="1200" spc="-51" dirty="0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발표자료 및 시연 영상 제작</a:t>
            </a:r>
          </a:p>
          <a:p>
            <a:pPr marL="273776" lvl="1" indent="-136888">
              <a:lnSpc>
                <a:spcPts val="1775"/>
              </a:lnSpc>
              <a:buFont typeface="Arial"/>
              <a:buChar char="•"/>
            </a:pPr>
            <a:r>
              <a:rPr lang="ko-KR" altLang="en-US" sz="1200" spc="-51" dirty="0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최종 리허설 </a:t>
            </a:r>
            <a:r>
              <a:rPr lang="en-US" altLang="ko-KR" sz="1200" spc="-51" dirty="0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&amp; </a:t>
            </a:r>
            <a:r>
              <a:rPr lang="ko-KR" altLang="en-US" sz="1200" spc="-51" dirty="0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데모 시연 준비</a:t>
            </a:r>
            <a:endParaRPr lang="en-US" sz="1200" spc="-51" dirty="0">
              <a:solidFill>
                <a:srgbClr val="D8D8D8"/>
              </a:solidFill>
              <a:latin typeface="+mn-ea"/>
              <a:cs typeface="Poppins"/>
              <a:sym typeface="Poppins"/>
            </a:endParaRPr>
          </a:p>
        </p:txBody>
      </p:sp>
      <p:sp>
        <p:nvSpPr>
          <p:cNvPr id="90" name="TextBox 31">
            <a:extLst>
              <a:ext uri="{FF2B5EF4-FFF2-40B4-BE49-F238E27FC236}">
                <a16:creationId xmlns:a16="http://schemas.microsoft.com/office/drawing/2014/main" id="{A3363A1B-4BB6-6190-A381-08DE18612C10}"/>
              </a:ext>
            </a:extLst>
          </p:cNvPr>
          <p:cNvSpPr txBox="1"/>
          <p:nvPr/>
        </p:nvSpPr>
        <p:spPr>
          <a:xfrm>
            <a:off x="6842952" y="4741794"/>
            <a:ext cx="4434648" cy="1131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73776" lvl="1" indent="-136888">
              <a:lnSpc>
                <a:spcPts val="1775"/>
              </a:lnSpc>
              <a:buFont typeface="Arial"/>
              <a:buChar char="•"/>
            </a:pPr>
            <a:r>
              <a:rPr lang="ko-KR" altLang="en-US" sz="1200" spc="-51" dirty="0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전체 파이프라인 연동 </a:t>
            </a:r>
            <a:r>
              <a:rPr lang="en-US" altLang="ko-KR" sz="1200" spc="-51" dirty="0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(</a:t>
            </a:r>
            <a:r>
              <a:rPr lang="ko-KR" altLang="en-US" sz="1200" spc="-51" dirty="0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음성 → 음악 → 커버 이미지 자동 생성</a:t>
            </a:r>
            <a:r>
              <a:rPr lang="en-US" altLang="ko-KR" sz="1200" spc="-51" dirty="0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)</a:t>
            </a:r>
          </a:p>
          <a:p>
            <a:pPr marL="273776" lvl="1" indent="-136888">
              <a:lnSpc>
                <a:spcPts val="1775"/>
              </a:lnSpc>
              <a:buFont typeface="Arial"/>
              <a:buChar char="•"/>
            </a:pPr>
            <a:r>
              <a:rPr lang="ko-KR" altLang="en-US" sz="1200" spc="-51" dirty="0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모델 경량화 및 </a:t>
            </a:r>
            <a:r>
              <a:rPr lang="en-US" altLang="ko-KR" sz="1200" spc="-51" dirty="0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API </a:t>
            </a:r>
            <a:r>
              <a:rPr lang="ko-KR" altLang="en-US" sz="1200" spc="-51" dirty="0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비동기 처리 구조 구현</a:t>
            </a:r>
          </a:p>
          <a:p>
            <a:pPr marL="273776" lvl="1" indent="-136888">
              <a:lnSpc>
                <a:spcPts val="1775"/>
              </a:lnSpc>
              <a:buFont typeface="Arial"/>
              <a:buChar char="•"/>
            </a:pPr>
            <a:r>
              <a:rPr lang="ko-KR" altLang="en-US" sz="1200" spc="-51" dirty="0" err="1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프론트엔드와</a:t>
            </a:r>
            <a:r>
              <a:rPr lang="ko-KR" altLang="en-US" sz="1200" spc="-51" dirty="0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 모델 연동 완료</a:t>
            </a:r>
          </a:p>
          <a:p>
            <a:pPr marL="273776" lvl="1" indent="-136888">
              <a:lnSpc>
                <a:spcPts val="1775"/>
              </a:lnSpc>
              <a:buFont typeface="Arial"/>
              <a:buChar char="•"/>
            </a:pPr>
            <a:r>
              <a:rPr lang="ko-KR" altLang="en-US" sz="1200" spc="-51" dirty="0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사용자 시나리오 기반 기능 테스트 반복</a:t>
            </a:r>
          </a:p>
          <a:p>
            <a:pPr marL="273776" lvl="1" indent="-136888">
              <a:lnSpc>
                <a:spcPts val="1775"/>
              </a:lnSpc>
              <a:buFont typeface="Arial"/>
              <a:buChar char="•"/>
            </a:pPr>
            <a:r>
              <a:rPr lang="en-US" altLang="ko-KR" sz="1200" spc="-51" dirty="0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UI </a:t>
            </a:r>
            <a:r>
              <a:rPr lang="ko-KR" altLang="en-US" sz="1200" spc="-51" dirty="0">
                <a:solidFill>
                  <a:srgbClr val="D8D8D8"/>
                </a:solidFill>
                <a:latin typeface="+mn-ea"/>
                <a:cs typeface="Poppins"/>
                <a:sym typeface="Poppins"/>
              </a:rPr>
              <a:t>개선 및 결과물 재설계</a:t>
            </a:r>
            <a:endParaRPr lang="en-US" sz="1200" spc="-51" dirty="0">
              <a:solidFill>
                <a:srgbClr val="D8D8D8"/>
              </a:solidFill>
              <a:latin typeface="+mn-ea"/>
              <a:cs typeface="Poppins"/>
              <a:sym typeface="Poppins"/>
            </a:endParaRPr>
          </a:p>
        </p:txBody>
      </p:sp>
      <p:sp>
        <p:nvSpPr>
          <p:cNvPr id="91" name="TextBox 4">
            <a:extLst>
              <a:ext uri="{FF2B5EF4-FFF2-40B4-BE49-F238E27FC236}">
                <a16:creationId xmlns:a16="http://schemas.microsoft.com/office/drawing/2014/main" id="{BD2F3B10-399B-1952-6234-7F61F9339808}"/>
              </a:ext>
            </a:extLst>
          </p:cNvPr>
          <p:cNvSpPr txBox="1"/>
          <p:nvPr/>
        </p:nvSpPr>
        <p:spPr>
          <a:xfrm>
            <a:off x="838200" y="398463"/>
            <a:ext cx="10515600" cy="129222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ts val="4752"/>
              </a:lnSpc>
            </a:pPr>
            <a:r>
              <a:rPr lang="en-US" sz="4400" b="1" dirty="0">
                <a:latin typeface="+mn-ea"/>
                <a:cs typeface="Gotham Bold"/>
                <a:sym typeface="Gotham Bold"/>
              </a:rPr>
              <a:t>02-2. </a:t>
            </a:r>
            <a:r>
              <a:rPr lang="ko-KR" altLang="en-US" sz="4400" b="1" dirty="0">
                <a:latin typeface="+mn-ea"/>
                <a:cs typeface="Gotham Bold"/>
                <a:sym typeface="Gotham Bold"/>
              </a:rPr>
              <a:t>프로젝트 일정</a:t>
            </a:r>
            <a:endParaRPr lang="en-US" sz="4400" b="1" dirty="0">
              <a:latin typeface="+mn-ea"/>
              <a:cs typeface="Gotham Bold"/>
              <a:sym typeface="Gotham Bold"/>
            </a:endParaRPr>
          </a:p>
        </p:txBody>
      </p:sp>
    </p:spTree>
    <p:extLst>
      <p:ext uri="{BB962C8B-B14F-4D97-AF65-F5344CB8AC3E}">
        <p14:creationId xmlns:p14="http://schemas.microsoft.com/office/powerpoint/2010/main" val="2268288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81784C-77AA-1031-7546-0AF31FED3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4FDF88B-3AAC-4A47-0C4E-D4D045D4DD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13" y="0"/>
            <a:ext cx="12191987" cy="7019925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CAC9E0EF-9D28-78F8-7BC5-DD45DE4C6B4F}"/>
              </a:ext>
            </a:extLst>
          </p:cNvPr>
          <p:cNvSpPr txBox="1"/>
          <p:nvPr/>
        </p:nvSpPr>
        <p:spPr>
          <a:xfrm>
            <a:off x="838206" y="239713"/>
            <a:ext cx="10515600" cy="129222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614643" rtl="0" eaLnBrk="1" fontAlgn="auto" latinLnBrk="0" hangingPunct="1">
              <a:lnSpc>
                <a:spcPts val="475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Gotham Bold"/>
                <a:sym typeface="Gotham Bold"/>
              </a:rPr>
              <a:t>03. </a:t>
            </a:r>
            <a:r>
              <a:rPr kumimoji="0" lang="ko-KR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Gotham Bold"/>
                <a:sym typeface="Gotham Bold"/>
              </a:rPr>
              <a:t>서</a:t>
            </a:r>
            <a:r>
              <a:rPr kumimoji="0" lang="ko-KR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Gotham Bold"/>
                <a:sym typeface="Gotham Bold"/>
              </a:rPr>
              <a:t>비스 흐름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Gotham Bold"/>
              <a:sym typeface="Gotham Bold"/>
            </a:endParaRPr>
          </a:p>
        </p:txBody>
      </p:sp>
      <p:pic>
        <p:nvPicPr>
          <p:cNvPr id="3" name="그림 2" descr="텍스트, 도표, 스케치, 기술 도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AABE401-A3C4-B103-D0FE-08FA163A63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39713"/>
            <a:ext cx="5948363" cy="65404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21F56-6E6E-0C41-C382-61F9075FA8F2}"/>
              </a:ext>
            </a:extLst>
          </p:cNvPr>
          <p:cNvSpPr txBox="1"/>
          <p:nvPr/>
        </p:nvSpPr>
        <p:spPr>
          <a:xfrm>
            <a:off x="8382000" y="6017277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146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Use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Case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957852-A8DB-79F2-3696-4A14A5218CA4}"/>
              </a:ext>
            </a:extLst>
          </p:cNvPr>
          <p:cNvSpPr txBox="1"/>
          <p:nvPr/>
        </p:nvSpPr>
        <p:spPr>
          <a:xfrm>
            <a:off x="381007" y="1300162"/>
            <a:ext cx="5181600" cy="5401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웹사이트 접속</a:t>
            </a:r>
            <a:endParaRPr lang="en-US" altLang="ko-KR" sz="2000" b="1" dirty="0" smtClean="0">
              <a:solidFill>
                <a:schemeClr val="bg1"/>
              </a:solidFill>
              <a:latin typeface="+mn-ea"/>
            </a:endParaRPr>
          </a:p>
          <a:p>
            <a:pPr lvl="0" algn="ctr">
              <a:defRPr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↓ </a:t>
            </a:r>
            <a:endParaRPr lang="en-US" altLang="ko-KR" sz="2000" b="1" dirty="0" smtClean="0">
              <a:solidFill>
                <a:schemeClr val="bg1"/>
              </a:solidFill>
              <a:latin typeface="+mn-ea"/>
            </a:endParaRPr>
          </a:p>
          <a:p>
            <a:pPr lvl="0" algn="ctr">
              <a:defRPr/>
            </a:pPr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회원가입 </a:t>
            </a:r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로그인</a:t>
            </a:r>
            <a:endParaRPr lang="en-US" altLang="ko-KR" sz="2000" b="1" dirty="0" smtClean="0">
              <a:solidFill>
                <a:schemeClr val="bg1"/>
              </a:solidFill>
              <a:latin typeface="+mn-ea"/>
            </a:endParaRPr>
          </a:p>
          <a:p>
            <a:pPr lvl="0" algn="ctr">
              <a:defRPr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↓</a:t>
            </a:r>
            <a:endParaRPr lang="en-US" altLang="ko-KR" sz="2000" b="1" dirty="0" smtClean="0">
              <a:solidFill>
                <a:schemeClr val="bg1"/>
              </a:solidFill>
              <a:latin typeface="+mn-ea"/>
            </a:endParaRPr>
          </a:p>
          <a:p>
            <a:pPr lvl="0" algn="ctr">
              <a:defRPr/>
            </a:pPr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생성 요청</a:t>
            </a:r>
            <a:endParaRPr lang="en-US" altLang="ko-KR" sz="2000" b="1" dirty="0" smtClean="0">
              <a:solidFill>
                <a:schemeClr val="bg1"/>
              </a:solidFill>
              <a:latin typeface="+mn-ea"/>
            </a:endParaRPr>
          </a:p>
          <a:p>
            <a:pPr lvl="0" algn="ctr">
              <a:defRPr/>
            </a:pPr>
            <a:r>
              <a:rPr lang="en-US" altLang="ko-KR" sz="1500" b="1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500" b="1" dirty="0" smtClean="0">
                <a:solidFill>
                  <a:schemeClr val="bg1"/>
                </a:solidFill>
                <a:latin typeface="+mn-ea"/>
              </a:rPr>
              <a:t>음원</a:t>
            </a:r>
            <a:r>
              <a:rPr lang="en-US" altLang="ko-KR" sz="1500" b="1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500" b="1" dirty="0" smtClean="0">
                <a:solidFill>
                  <a:schemeClr val="bg1"/>
                </a:solidFill>
                <a:latin typeface="+mn-ea"/>
              </a:rPr>
              <a:t>타이틀이미지</a:t>
            </a:r>
            <a:r>
              <a:rPr lang="en-US" altLang="ko-KR" sz="1500" b="1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500" b="1" dirty="0" smtClean="0">
                <a:solidFill>
                  <a:schemeClr val="bg1"/>
                </a:solidFill>
                <a:latin typeface="+mn-ea"/>
              </a:rPr>
              <a:t>보컬교체음원</a:t>
            </a:r>
            <a:r>
              <a:rPr lang="en-US" altLang="ko-KR" sz="1500" b="1" dirty="0" smtClean="0">
                <a:solidFill>
                  <a:schemeClr val="bg1"/>
                </a:solidFill>
                <a:latin typeface="+mn-ea"/>
              </a:rPr>
              <a:t>)</a:t>
            </a:r>
          </a:p>
          <a:p>
            <a:pPr lvl="0" algn="ctr">
              <a:defRPr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↓</a:t>
            </a:r>
            <a:endParaRPr lang="en-US" altLang="ko-KR" sz="2000" b="1" dirty="0" smtClean="0">
              <a:solidFill>
                <a:schemeClr val="bg1"/>
              </a:solidFill>
              <a:latin typeface="+mn-ea"/>
            </a:endParaRPr>
          </a:p>
          <a:p>
            <a:pPr lvl="0" algn="ctr">
              <a:defRPr/>
            </a:pPr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생성 완료</a:t>
            </a:r>
            <a:endParaRPr lang="en-US" altLang="ko-KR" sz="2000" b="1" dirty="0" smtClean="0">
              <a:solidFill>
                <a:schemeClr val="bg1"/>
              </a:solidFill>
              <a:latin typeface="+mn-ea"/>
            </a:endParaRPr>
          </a:p>
          <a:p>
            <a:pPr lvl="0" algn="ctr">
              <a:defRPr/>
            </a:pPr>
            <a:r>
              <a:rPr lang="en-US" altLang="ko-KR" sz="1500" b="1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500" b="1" dirty="0" smtClean="0">
                <a:solidFill>
                  <a:schemeClr val="bg1"/>
                </a:solidFill>
                <a:latin typeface="+mn-ea"/>
              </a:rPr>
              <a:t>생성 성공</a:t>
            </a:r>
            <a:r>
              <a:rPr lang="en-US" altLang="ko-KR" sz="1500" b="1" dirty="0" smtClean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500" b="1" dirty="0" smtClean="0">
                <a:solidFill>
                  <a:schemeClr val="bg1"/>
                </a:solidFill>
                <a:latin typeface="+mn-ea"/>
              </a:rPr>
              <a:t>생성 실패</a:t>
            </a:r>
            <a:r>
              <a:rPr lang="en-US" altLang="ko-KR" sz="1500" b="1" dirty="0" smtClean="0">
                <a:solidFill>
                  <a:schemeClr val="bg1"/>
                </a:solidFill>
                <a:latin typeface="+mn-ea"/>
              </a:rPr>
              <a:t>)</a:t>
            </a:r>
          </a:p>
          <a:p>
            <a:pPr lvl="0" algn="ctr">
              <a:defRPr/>
            </a:pPr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↓</a:t>
            </a:r>
            <a:endParaRPr lang="en-US" altLang="ko-KR" sz="2000" b="1" dirty="0" smtClean="0">
              <a:solidFill>
                <a:schemeClr val="bg1"/>
              </a:solidFill>
              <a:latin typeface="+mn-ea"/>
            </a:endParaRPr>
          </a:p>
          <a:p>
            <a:pPr lvl="0" algn="ctr">
              <a:defRPr/>
            </a:pPr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My Data </a:t>
            </a:r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확인</a:t>
            </a:r>
            <a:endParaRPr lang="en-US" altLang="ko-KR" sz="2000" b="1" dirty="0" smtClean="0">
              <a:solidFill>
                <a:schemeClr val="bg1"/>
              </a:solidFill>
              <a:latin typeface="+mn-ea"/>
            </a:endParaRPr>
          </a:p>
          <a:p>
            <a:pPr lvl="0" algn="ctr">
              <a:defRPr/>
            </a:pPr>
            <a:r>
              <a:rPr lang="en-US" altLang="ko-KR" sz="1500" b="1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500" b="1" dirty="0" smtClean="0">
                <a:solidFill>
                  <a:schemeClr val="bg1"/>
                </a:solidFill>
                <a:latin typeface="+mn-ea"/>
              </a:rPr>
              <a:t>음원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타이틀이미지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보컬교체음원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)</a:t>
            </a:r>
            <a:endParaRPr lang="en-US" altLang="ko-KR" sz="1500" b="1" dirty="0" smtClean="0"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↓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lvl="0" algn="ctr">
              <a:defRPr/>
            </a:pPr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앨범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생성 및 </a:t>
            </a:r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편집</a:t>
            </a:r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 </a:t>
            </a:r>
          </a:p>
          <a:p>
            <a:pPr lvl="0" algn="ctr">
              <a:defRPr/>
            </a:pPr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↓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2000" b="1" dirty="0" smtClean="0">
              <a:solidFill>
                <a:schemeClr val="bg1"/>
              </a:solidFill>
              <a:latin typeface="+mn-ea"/>
            </a:endParaRPr>
          </a:p>
          <a:p>
            <a:pPr lvl="0" algn="ctr">
              <a:defRPr/>
            </a:pPr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앨범 재생 </a:t>
            </a:r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다운로드</a:t>
            </a:r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lvl="0" algn="ctr">
              <a:defRPr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↓</a:t>
            </a:r>
            <a:endParaRPr lang="en-US" altLang="ko-KR" sz="2000" b="1" dirty="0" smtClean="0">
              <a:solidFill>
                <a:schemeClr val="bg1"/>
              </a:solidFill>
              <a:latin typeface="+mn-ea"/>
            </a:endParaRPr>
          </a:p>
          <a:p>
            <a:pPr lvl="0" algn="ctr">
              <a:defRPr/>
            </a:pPr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반복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사용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로그아웃</a:t>
            </a:r>
            <a:endParaRPr lang="en-US" altLang="ko-KR" sz="2000" b="1" dirty="0" smtClean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3624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EF2A60-91B5-90EC-C109-D14249068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8A24695A-CFDB-FCB7-48BE-B2AB1D3259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13" y="4762"/>
            <a:ext cx="12191987" cy="7019925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2D11F54B-EC2B-B423-ABC6-CBF7F6E52E36}"/>
              </a:ext>
            </a:extLst>
          </p:cNvPr>
          <p:cNvSpPr txBox="1"/>
          <p:nvPr/>
        </p:nvSpPr>
        <p:spPr>
          <a:xfrm>
            <a:off x="234073" y="250745"/>
            <a:ext cx="10515600" cy="129222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ts val="4752"/>
              </a:lnSpc>
            </a:pPr>
            <a:r>
              <a:rPr lang="en-US" altLang="ko-KR" sz="4400" b="1" dirty="0">
                <a:solidFill>
                  <a:schemeClr val="bg1"/>
                </a:solidFill>
                <a:latin typeface="+mn-ea"/>
                <a:cs typeface="Gotham Bold"/>
                <a:sym typeface="Gotham Bold"/>
              </a:rPr>
              <a:t>04. </a:t>
            </a:r>
            <a:r>
              <a:rPr lang="ko-KR" altLang="en-US" sz="4400" b="1" dirty="0" smtClean="0">
                <a:solidFill>
                  <a:schemeClr val="bg1"/>
                </a:solidFill>
                <a:latin typeface="+mn-ea"/>
                <a:cs typeface="Gotham Bold"/>
                <a:sym typeface="Gotham Bold"/>
              </a:rPr>
              <a:t>기술 요약</a:t>
            </a:r>
            <a:endParaRPr lang="en-US" altLang="ko-KR" sz="3200" b="1" dirty="0">
              <a:solidFill>
                <a:schemeClr val="bg1"/>
              </a:solidFill>
              <a:latin typeface="+mn-ea"/>
              <a:cs typeface="Gotham Bold"/>
              <a:sym typeface="Gotham Bold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D17648-0467-9372-075E-8F542006C51F}"/>
              </a:ext>
            </a:extLst>
          </p:cNvPr>
          <p:cNvSpPr txBox="1"/>
          <p:nvPr/>
        </p:nvSpPr>
        <p:spPr>
          <a:xfrm>
            <a:off x="228600" y="1452562"/>
            <a:ext cx="4437812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146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1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이미지 생성</a:t>
            </a:r>
            <a:endParaRPr kumimoji="0" lang="en-US" altLang="ko-KR" sz="121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E449EF7-4102-BD50-1A03-4AE304D78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829845"/>
              </p:ext>
            </p:extLst>
          </p:nvPr>
        </p:nvGraphicFramePr>
        <p:xfrm>
          <a:off x="272170" y="1757362"/>
          <a:ext cx="5671427" cy="13373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55552">
                  <a:extLst>
                    <a:ext uri="{9D8B030D-6E8A-4147-A177-3AD203B41FA5}">
                      <a16:colId xmlns:a16="http://schemas.microsoft.com/office/drawing/2014/main" val="2356140186"/>
                    </a:ext>
                  </a:extLst>
                </a:gridCol>
                <a:gridCol w="4015875">
                  <a:extLst>
                    <a:ext uri="{9D8B030D-6E8A-4147-A177-3AD203B41FA5}">
                      <a16:colId xmlns:a16="http://schemas.microsoft.com/office/drawing/2014/main" val="1884419428"/>
                    </a:ext>
                  </a:extLst>
                </a:gridCol>
              </a:tblGrid>
              <a:tr h="3086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목적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주요 라이브러리</a:t>
                      </a:r>
                      <a:endParaRPr lang="en-US" altLang="ko-KR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017267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메인구조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Stable Diffusion</a:t>
                      </a:r>
                      <a:endParaRPr lang="ko-KR" altLang="en-US" dirty="0"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402388"/>
                  </a:ext>
                </a:extLst>
              </a:tr>
              <a:tr h="7200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흐름도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0961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20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텍스트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→ </a:t>
                      </a:r>
                      <a:r>
                        <a:rPr lang="ko-KR" altLang="ko-KR" sz="120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텍스트 </a:t>
                      </a:r>
                      <a:r>
                        <a:rPr lang="ko-KR" altLang="ko-KR" sz="1200" kern="1200" dirty="0" err="1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임베딩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(CLIP) → </a:t>
                      </a:r>
                      <a:r>
                        <a:rPr lang="ko-KR" altLang="ko-KR" sz="120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노이즈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(Latent Space) → </a:t>
                      </a:r>
                      <a:r>
                        <a:rPr lang="ko-KR" altLang="ko-KR" sz="120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점진적 복원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altLang="ko-KR" sz="1200" kern="1200" dirty="0" err="1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U-Net+Scheduler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) → </a:t>
                      </a:r>
                      <a:r>
                        <a:rPr lang="ko-KR" altLang="ko-KR" sz="120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이미지 </a:t>
                      </a:r>
                      <a:r>
                        <a:rPr lang="ko-KR" altLang="ko-KR" sz="1200" kern="1200" dirty="0" err="1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디코딩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(VAE) → </a:t>
                      </a:r>
                      <a:r>
                        <a:rPr lang="ko-KR" altLang="ko-KR" sz="120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최종 이미지 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341951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D19D45E6-C13B-7232-A2C2-EB1DE0F246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45656"/>
              </p:ext>
            </p:extLst>
          </p:nvPr>
        </p:nvGraphicFramePr>
        <p:xfrm>
          <a:off x="272170" y="4195762"/>
          <a:ext cx="5671427" cy="1005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48901">
                  <a:extLst>
                    <a:ext uri="{9D8B030D-6E8A-4147-A177-3AD203B41FA5}">
                      <a16:colId xmlns:a16="http://schemas.microsoft.com/office/drawing/2014/main" val="3470820873"/>
                    </a:ext>
                  </a:extLst>
                </a:gridCol>
                <a:gridCol w="4022526">
                  <a:extLst>
                    <a:ext uri="{9D8B030D-6E8A-4147-A177-3AD203B41FA5}">
                      <a16:colId xmlns:a16="http://schemas.microsoft.com/office/drawing/2014/main" val="950021094"/>
                    </a:ext>
                  </a:extLst>
                </a:gridCol>
              </a:tblGrid>
              <a:tr h="1967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주요 라이브러리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5557738"/>
                  </a:ext>
                </a:extLst>
              </a:tr>
              <a:tr h="1967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주요 모델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Yue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796940"/>
                  </a:ext>
                </a:extLst>
              </a:tr>
              <a:tr h="2425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흐름도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사용자 요청 수신 </a:t>
                      </a:r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-&gt;</a:t>
                      </a:r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프롬프트 파일 생성 및 모델 실행 </a:t>
                      </a:r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- &gt;</a:t>
                      </a:r>
                      <a:r>
                        <a:rPr lang="en-US" altLang="ko-KR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baseline="0" dirty="0" smtClean="0">
                          <a:latin typeface="+mn-ea"/>
                          <a:ea typeface="+mn-ea"/>
                        </a:rPr>
                        <a:t>생성된 파일 전송 </a:t>
                      </a:r>
                      <a:r>
                        <a:rPr lang="en-US" altLang="ko-KR" baseline="0" dirty="0" smtClean="0">
                          <a:latin typeface="+mn-ea"/>
                          <a:ea typeface="+mn-ea"/>
                        </a:rPr>
                        <a:t>-&gt; </a:t>
                      </a:r>
                      <a:r>
                        <a:rPr lang="ko-KR" altLang="en-US" baseline="0" dirty="0" smtClean="0">
                          <a:latin typeface="+mn-ea"/>
                          <a:ea typeface="+mn-ea"/>
                        </a:rPr>
                        <a:t>파일 정리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53666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CFEA934B-66C0-DB43-CC45-342E1B96C9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126781"/>
              </p:ext>
            </p:extLst>
          </p:nvPr>
        </p:nvGraphicFramePr>
        <p:xfrm>
          <a:off x="6232084" y="1757362"/>
          <a:ext cx="5671428" cy="1645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35714">
                  <a:extLst>
                    <a:ext uri="{9D8B030D-6E8A-4147-A177-3AD203B41FA5}">
                      <a16:colId xmlns:a16="http://schemas.microsoft.com/office/drawing/2014/main" val="3393814577"/>
                    </a:ext>
                  </a:extLst>
                </a:gridCol>
                <a:gridCol w="2835714">
                  <a:extLst>
                    <a:ext uri="{9D8B030D-6E8A-4147-A177-3AD203B41FA5}">
                      <a16:colId xmlns:a16="http://schemas.microsoft.com/office/drawing/2014/main" val="411676604"/>
                    </a:ext>
                  </a:extLst>
                </a:gridCol>
              </a:tblGrid>
              <a:tr h="1967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역할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사용 도구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616647"/>
                  </a:ext>
                </a:extLst>
              </a:tr>
              <a:tr h="1967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메인 구조</a:t>
                      </a:r>
                      <a:endParaRPr lang="ko-KR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RVC(Retrieval-based</a:t>
                      </a:r>
                      <a:r>
                        <a:rPr lang="en-US" altLang="ko-KR" baseline="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-Voice Conversion)</a:t>
                      </a:r>
                      <a:endParaRPr lang="ko-KR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093696"/>
                  </a:ext>
                </a:extLst>
              </a:tr>
              <a:tr h="1967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서브 모델</a:t>
                      </a:r>
                      <a:endParaRPr lang="ko-KR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F0, D0, G0, Hubert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3891748"/>
                  </a:ext>
                </a:extLst>
              </a:tr>
              <a:tr h="1967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흐름도</a:t>
                      </a:r>
                      <a:endParaRPr lang="ko-KR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입력 음성 </a:t>
                      </a:r>
                      <a:r>
                        <a:rPr lang="en-US" altLang="ko-KR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-&gt;</a:t>
                      </a:r>
                      <a:r>
                        <a:rPr lang="en-US" altLang="ko-KR" baseline="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Hubert(</a:t>
                      </a:r>
                      <a:r>
                        <a:rPr lang="ko-KR" altLang="en-US" baseline="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내용 추출</a:t>
                      </a:r>
                      <a:r>
                        <a:rPr lang="en-US" altLang="ko-KR" baseline="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baseline="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가사</a:t>
                      </a:r>
                      <a:r>
                        <a:rPr lang="en-US" altLang="ko-KR" baseline="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)), F0</a:t>
                      </a:r>
                      <a:r>
                        <a:rPr lang="ko-KR" altLang="en-US" baseline="0" dirty="0" err="1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추출기</a:t>
                      </a:r>
                      <a:r>
                        <a:rPr lang="en-US" altLang="ko-KR" baseline="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ko-KR" baseline="0" dirty="0" err="1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Rmvpe</a:t>
                      </a:r>
                      <a:r>
                        <a:rPr lang="en-US" altLang="ko-KR" baseline="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baseline="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피치</a:t>
                      </a:r>
                      <a:r>
                        <a:rPr lang="en-US" altLang="ko-KR" baseline="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baseline="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정보 추출</a:t>
                      </a:r>
                      <a:r>
                        <a:rPr lang="en-US" altLang="ko-KR" baseline="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)-&gt;Generator </a:t>
                      </a:r>
                      <a:r>
                        <a:rPr lang="ko-KR" altLang="en-US" baseline="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모델</a:t>
                      </a:r>
                      <a:r>
                        <a:rPr lang="en-US" altLang="ko-KR" baseline="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(G0), Hubert,F0</a:t>
                      </a:r>
                      <a:r>
                        <a:rPr lang="ko-KR" altLang="en-US" baseline="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모델에 서 추출한 정보를 받아 생성</a:t>
                      </a:r>
                      <a:endParaRPr lang="en-US" altLang="ko-KR" dirty="0" smtClean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03053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E775E22B-3BB1-BC0D-D663-9C048F3C1D6D}"/>
              </a:ext>
            </a:extLst>
          </p:cNvPr>
          <p:cNvSpPr txBox="1"/>
          <p:nvPr/>
        </p:nvSpPr>
        <p:spPr>
          <a:xfrm>
            <a:off x="228600" y="3815690"/>
            <a:ext cx="4149433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146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1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노래 생성</a:t>
            </a:r>
            <a:endParaRPr kumimoji="0" lang="en-US" altLang="ko-KR" sz="121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0A7801-DE0E-C660-F8B3-2CCAB7F1211B}"/>
              </a:ext>
            </a:extLst>
          </p:cNvPr>
          <p:cNvSpPr txBox="1"/>
          <p:nvPr/>
        </p:nvSpPr>
        <p:spPr>
          <a:xfrm>
            <a:off x="6232084" y="1469872"/>
            <a:ext cx="4149433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146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1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음원 합성</a:t>
            </a:r>
            <a:endParaRPr kumimoji="0" lang="en-US" altLang="ko-KR" sz="121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FEA934B-66C0-DB43-CC45-342E1B96C9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518785"/>
              </p:ext>
            </p:extLst>
          </p:nvPr>
        </p:nvGraphicFramePr>
        <p:xfrm>
          <a:off x="6232084" y="4195762"/>
          <a:ext cx="5671428" cy="237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35714">
                  <a:extLst>
                    <a:ext uri="{9D8B030D-6E8A-4147-A177-3AD203B41FA5}">
                      <a16:colId xmlns:a16="http://schemas.microsoft.com/office/drawing/2014/main" val="3393814577"/>
                    </a:ext>
                  </a:extLst>
                </a:gridCol>
                <a:gridCol w="2835714">
                  <a:extLst>
                    <a:ext uri="{9D8B030D-6E8A-4147-A177-3AD203B41FA5}">
                      <a16:colId xmlns:a16="http://schemas.microsoft.com/office/drawing/2014/main" val="411676604"/>
                    </a:ext>
                  </a:extLst>
                </a:gridCol>
              </a:tblGrid>
              <a:tr h="1967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종류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기술 스택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616647"/>
                  </a:ext>
                </a:extLst>
              </a:tr>
              <a:tr h="1967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Frontend</a:t>
                      </a:r>
                      <a:endParaRPr lang="ko-KR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HTML, CSS, JavaScript, Bootstrap, jQuery, SweetAlert.js, APlayer.js, Dropzone.js</a:t>
                      </a:r>
                      <a:endParaRPr lang="ko-KR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093696"/>
                  </a:ext>
                </a:extLst>
              </a:tr>
              <a:tr h="1967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Backend</a:t>
                      </a:r>
                      <a:endParaRPr lang="ko-KR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altLang="ko-KR" dirty="0" smtClean="0"/>
                        <a:t>Python, Flask, RESTful API, AJAX, Flask-Mail</a:t>
                      </a:r>
                      <a:endParaRPr lang="en-US" altLang="ko-KR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3891748"/>
                  </a:ext>
                </a:extLst>
              </a:tr>
              <a:tr h="1967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Database</a:t>
                      </a:r>
                      <a:endParaRPr lang="ko-KR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MySQL</a:t>
                      </a:r>
                      <a:endParaRPr lang="en-US" altLang="ko-KR" dirty="0" smtClean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030531"/>
                  </a:ext>
                </a:extLst>
              </a:tr>
              <a:tr h="1967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AI &amp; External APIs</a:t>
                      </a:r>
                      <a:endParaRPr lang="ko-KR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ko-KR" altLang="en-US" dirty="0" smtClean="0"/>
                        <a:t>자체 생성 </a:t>
                      </a:r>
                      <a:r>
                        <a:rPr lang="en-US" altLang="ko-KR" dirty="0" smtClean="0"/>
                        <a:t>API(</a:t>
                      </a:r>
                      <a:r>
                        <a:rPr lang="ko-KR" altLang="en-US" dirty="0" smtClean="0"/>
                        <a:t>음원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이미지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보컬 합성</a:t>
                      </a:r>
                      <a:r>
                        <a:rPr lang="en-US" altLang="ko-KR" dirty="0" smtClean="0"/>
                        <a:t>), Gemini API(</a:t>
                      </a:r>
                      <a:r>
                        <a:rPr lang="ko-KR" altLang="en-US" dirty="0" smtClean="0"/>
                        <a:t>가사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err="1" smtClean="0"/>
                        <a:t>챗봇</a:t>
                      </a:r>
                      <a:r>
                        <a:rPr lang="en-US" altLang="ko-KR" dirty="0" smtClean="0"/>
                        <a:t>), </a:t>
                      </a:r>
                      <a:r>
                        <a:rPr lang="en-US" altLang="ko-KR" dirty="0" err="1" smtClean="0"/>
                        <a:t>Kakao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주소 </a:t>
                      </a:r>
                      <a:r>
                        <a:rPr lang="en-US" altLang="ko-KR" smtClean="0"/>
                        <a:t>API</a:t>
                      </a:r>
                      <a:endParaRPr lang="en-US" altLang="ko-KR" sz="1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2637194"/>
                  </a:ext>
                </a:extLst>
              </a:tr>
              <a:tr h="1967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Others</a:t>
                      </a:r>
                      <a:endParaRPr lang="ko-KR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0961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FileSystem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연동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세션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인증 관리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환경설정 </a:t>
                      </a:r>
                      <a:r>
                        <a:rPr lang="en-US" altLang="ko-KR" dirty="0" smtClean="0"/>
                        <a:t>(.</a:t>
                      </a:r>
                      <a:r>
                        <a:rPr lang="en-US" altLang="ko-KR" dirty="0" err="1" smtClean="0"/>
                        <a:t>env</a:t>
                      </a:r>
                      <a:r>
                        <a:rPr lang="en-US" altLang="ko-KR" dirty="0" smtClean="0"/>
                        <a:t>), </a:t>
                      </a:r>
                      <a:r>
                        <a:rPr lang="ko-KR" altLang="en-US" dirty="0" smtClean="0"/>
                        <a:t>정적 파일 관리</a:t>
                      </a:r>
                      <a:endParaRPr lang="ko-KR" altLang="en-US" sz="1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716503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E775E22B-3BB1-BC0D-D663-9C048F3C1D6D}"/>
              </a:ext>
            </a:extLst>
          </p:cNvPr>
          <p:cNvSpPr txBox="1"/>
          <p:nvPr/>
        </p:nvSpPr>
        <p:spPr>
          <a:xfrm>
            <a:off x="6210300" y="3840784"/>
            <a:ext cx="4149433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146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1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풀 스택 및 디자인</a:t>
            </a:r>
            <a:endParaRPr kumimoji="0" lang="en-US" altLang="ko-KR" sz="121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239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EF2A60-91B5-90EC-C109-D14249068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8A24695A-CFDB-FCB7-48BE-B2AB1D3259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0" y="0"/>
            <a:ext cx="12191987" cy="7019925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2D11F54B-EC2B-B423-ABC6-CBF7F6E52E36}"/>
              </a:ext>
            </a:extLst>
          </p:cNvPr>
          <p:cNvSpPr txBox="1"/>
          <p:nvPr/>
        </p:nvSpPr>
        <p:spPr>
          <a:xfrm>
            <a:off x="234073" y="250745"/>
            <a:ext cx="10515600" cy="129222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614643" rtl="0" eaLnBrk="1" fontAlgn="auto" latinLnBrk="0" hangingPunct="1">
              <a:lnSpc>
                <a:spcPts val="475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Gotham Bold"/>
                <a:sym typeface="Gotham Bold"/>
              </a:rPr>
              <a:t>04. </a:t>
            </a:r>
            <a:r>
              <a:rPr kumimoji="0" lang="en-US" altLang="ko-KR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Gotham Bold"/>
                <a:sym typeface="Gotham Bold"/>
              </a:rPr>
              <a:t>DB </a:t>
            </a:r>
            <a:r>
              <a:rPr kumimoji="0" lang="ko-KR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Gotham Bold"/>
                <a:sym typeface="Gotham Bold"/>
              </a:rPr>
              <a:t>구조 </a:t>
            </a:r>
            <a:r>
              <a:rPr kumimoji="0" lang="en-US" altLang="ko-KR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Gotham Bold"/>
                <a:sym typeface="Gotham Bold"/>
              </a:rPr>
              <a:t>(MySQL)</a:t>
            </a:r>
            <a:endParaRPr kumimoji="0" lang="en-US" altLang="ko-KR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Gotham Bold"/>
              <a:sym typeface="Gotham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452562"/>
            <a:ext cx="5419725" cy="4885386"/>
          </a:xfrm>
          <a:prstGeom prst="rect">
            <a:avLst/>
          </a:prstGeom>
        </p:spPr>
      </p:pic>
      <p:sp>
        <p:nvSpPr>
          <p:cNvPr id="27" name="Content Placeholder 2"/>
          <p:cNvSpPr txBox="1">
            <a:spLocks/>
          </p:cNvSpPr>
          <p:nvPr/>
        </p:nvSpPr>
        <p:spPr>
          <a:xfrm>
            <a:off x="152400" y="1542971"/>
            <a:ext cx="5757028" cy="356719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pPr>
            <a:r>
              <a:rPr kumimoji="0" lang="en-US" altLang="ko-KR" sz="1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tbl_users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: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사용자 계정 및 인증 정보를 저장하는 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테이블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, 	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회원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ID,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이름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,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이메일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,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연락처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,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비밀번호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,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권한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,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인증 상태 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	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등을 관리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.</a:t>
            </a:r>
            <a:b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</a:br>
            <a:endParaRPr kumimoji="0" lang="en-US" altLang="ko-KR" sz="15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pPr>
            <a:r>
              <a:rPr kumimoji="0" lang="en-US" altLang="ko-KR" sz="1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tbl_files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: 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사용자별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생성한 파일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(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원본 음원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,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이미지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,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녹음 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	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등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)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을 저장하고 관리하는 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테이블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, 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파일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경로와 이름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, 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종류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, 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	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업로드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시간을 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포함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.</a:t>
            </a:r>
            <a:b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</a:br>
            <a:endParaRPr kumimoji="0" lang="ko-KR" altLang="en-US" sz="15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pPr>
            <a:r>
              <a:rPr kumimoji="0" lang="en-US" altLang="ko-KR" sz="1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tbl_album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: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사용자가 생성한 앨범 정보를 저장하는 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테이블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, 	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앨범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제목과 커버 이미지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,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생성 일자가 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기록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.</a:t>
            </a:r>
            <a:b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</a:br>
            <a:endParaRPr kumimoji="0" lang="ko-KR" altLang="en-US" sz="15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pPr>
            <a:r>
              <a:rPr kumimoji="0" lang="en-US" altLang="ko-KR" sz="15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tbl_album_tracks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: 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각 앨범에 포함된 트랙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(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음원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) 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정보를 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	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관리하는 테이블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, 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앨범과 음원 파일을 연결하여 </a:t>
            </a:r>
            <a:r>
              <a:rPr kumimoji="0" lang="ko-KR" altLang="en-US" sz="15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트랙별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	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저장을 지원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.</a:t>
            </a:r>
            <a:b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</a:br>
            <a:endParaRPr kumimoji="0" lang="en-US" altLang="ko-KR" sz="15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pPr>
            <a:r>
              <a:rPr kumimoji="0" lang="en-US" altLang="ko-KR" sz="15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tbl_status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: </a:t>
            </a:r>
            <a:r>
              <a:rPr kumimoji="0" lang="ko-KR" altLang="en-US" sz="15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사용자별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파일 처리 상태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(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예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: 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생성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, 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처리 중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, 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완료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, 	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실패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)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를 관리하는 테이블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, 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각 파일 유형별 진행 상황을 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	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실시간으로 추적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553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EF2A60-91B5-90EC-C109-D14249068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8A24695A-CFDB-FCB7-48BE-B2AB1D3259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13" y="0"/>
            <a:ext cx="12191987" cy="7019925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2D11F54B-EC2B-B423-ABC6-CBF7F6E52E36}"/>
              </a:ext>
            </a:extLst>
          </p:cNvPr>
          <p:cNvSpPr txBox="1"/>
          <p:nvPr/>
        </p:nvSpPr>
        <p:spPr>
          <a:xfrm>
            <a:off x="234073" y="250745"/>
            <a:ext cx="10515600" cy="129222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ts val="4752"/>
              </a:lnSpc>
            </a:pPr>
            <a:r>
              <a:rPr lang="en-US" sz="4400" b="1" dirty="0">
                <a:solidFill>
                  <a:schemeClr val="bg1"/>
                </a:solidFill>
                <a:latin typeface="+mn-ea"/>
                <a:cs typeface="Gotham Bold"/>
                <a:sym typeface="Gotham Bold"/>
              </a:rPr>
              <a:t>04. </a:t>
            </a:r>
            <a:r>
              <a:rPr lang="ko-KR" altLang="en-US" sz="4400" b="1" dirty="0">
                <a:solidFill>
                  <a:schemeClr val="bg1"/>
                </a:solidFill>
                <a:latin typeface="+mn-ea"/>
                <a:cs typeface="Gotham Bold"/>
                <a:sym typeface="Gotham Bold"/>
              </a:rPr>
              <a:t>서비스 개발</a:t>
            </a:r>
            <a:r>
              <a:rPr lang="en-US" altLang="ko-KR" sz="4400" b="1" dirty="0">
                <a:solidFill>
                  <a:schemeClr val="bg1"/>
                </a:solidFill>
                <a:latin typeface="+mn-ea"/>
                <a:cs typeface="Gotham Bold"/>
                <a:sym typeface="Gotham Bold"/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  <a:latin typeface="+mn-ea"/>
                <a:cs typeface="Gotham Bold"/>
                <a:sym typeface="Gotham Bold"/>
              </a:rPr>
              <a:t>음원생성</a:t>
            </a:r>
            <a:endParaRPr lang="en-US" sz="3200" b="1" dirty="0">
              <a:solidFill>
                <a:schemeClr val="bg1"/>
              </a:solidFill>
              <a:latin typeface="+mn-ea"/>
              <a:cs typeface="Gotham Bold"/>
              <a:sym typeface="Gotham Bold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C7A6CA2-0630-E8AB-C90A-3C15B1C284DA}"/>
              </a:ext>
            </a:extLst>
          </p:cNvPr>
          <p:cNvGrpSpPr/>
          <p:nvPr/>
        </p:nvGrpSpPr>
        <p:grpSpPr>
          <a:xfrm>
            <a:off x="6477000" y="614362"/>
            <a:ext cx="5334000" cy="6115050"/>
            <a:chOff x="6248400" y="309562"/>
            <a:chExt cx="4953000" cy="6477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69E6EDE-D382-30D0-6B28-6DBC82615ECC}"/>
                </a:ext>
              </a:extLst>
            </p:cNvPr>
            <p:cNvSpPr/>
            <p:nvPr/>
          </p:nvSpPr>
          <p:spPr>
            <a:xfrm>
              <a:off x="6248400" y="309562"/>
              <a:ext cx="4953000" cy="6477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C0394C6-2252-5D2B-B219-5D95AB155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2700" y="496890"/>
              <a:ext cx="4724400" cy="6182802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DD17648-0467-9372-075E-8F542006C51F}"/>
              </a:ext>
            </a:extLst>
          </p:cNvPr>
          <p:cNvSpPr txBox="1"/>
          <p:nvPr/>
        </p:nvSpPr>
        <p:spPr>
          <a:xfrm>
            <a:off x="381000" y="1677297"/>
            <a:ext cx="4437812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모델 실행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추론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b="1" dirty="0" err="1" smtClean="0">
                <a:solidFill>
                  <a:schemeClr val="bg1"/>
                </a:solidFill>
                <a:latin typeface="+mn-ea"/>
              </a:rPr>
              <a:t>YuEGP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기반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E449EF7-4102-BD50-1A03-4AE304D78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115236"/>
              </p:ext>
            </p:extLst>
          </p:nvPr>
        </p:nvGraphicFramePr>
        <p:xfrm>
          <a:off x="424570" y="2026352"/>
          <a:ext cx="5671427" cy="117038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55552">
                  <a:extLst>
                    <a:ext uri="{9D8B030D-6E8A-4147-A177-3AD203B41FA5}">
                      <a16:colId xmlns:a16="http://schemas.microsoft.com/office/drawing/2014/main" val="2356140186"/>
                    </a:ext>
                  </a:extLst>
                </a:gridCol>
                <a:gridCol w="4015875">
                  <a:extLst>
                    <a:ext uri="{9D8B030D-6E8A-4147-A177-3AD203B41FA5}">
                      <a16:colId xmlns:a16="http://schemas.microsoft.com/office/drawing/2014/main" val="1884419428"/>
                    </a:ext>
                  </a:extLst>
                </a:gridCol>
              </a:tblGrid>
              <a:tr h="1967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목적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주요 라이브러리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017267"/>
                  </a:ext>
                </a:extLst>
              </a:tr>
              <a:tr h="31087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텍스트 프롬프트 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sentencepiece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 smtClean="0"/>
                        <a:t>omegaconf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en-US" altLang="ko-KR" dirty="0" err="1"/>
                        <a:t>einops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402388"/>
                  </a:ext>
                </a:extLst>
              </a:tr>
              <a:tr h="31087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오디오 생성 </a:t>
                      </a:r>
                      <a:r>
                        <a:rPr lang="en-US" altLang="ko-KR" dirty="0"/>
                        <a:t>/ Vocoder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descript-audio-codec, descript-</a:t>
                      </a:r>
                      <a:r>
                        <a:rPr lang="en-US" altLang="ko-KR" dirty="0" err="1"/>
                        <a:t>audiotools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341951"/>
                  </a:ext>
                </a:extLst>
              </a:tr>
              <a:tr h="1967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모델 구조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transformers, torch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655878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D19D45E6-C13B-7232-A2C2-EB1DE0F246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090817"/>
              </p:ext>
            </p:extLst>
          </p:nvPr>
        </p:nvGraphicFramePr>
        <p:xfrm>
          <a:off x="424571" y="3957826"/>
          <a:ext cx="5671427" cy="1371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48901">
                  <a:extLst>
                    <a:ext uri="{9D8B030D-6E8A-4147-A177-3AD203B41FA5}">
                      <a16:colId xmlns:a16="http://schemas.microsoft.com/office/drawing/2014/main" val="3470820873"/>
                    </a:ext>
                  </a:extLst>
                </a:gridCol>
                <a:gridCol w="4022526">
                  <a:extLst>
                    <a:ext uri="{9D8B030D-6E8A-4147-A177-3AD203B41FA5}">
                      <a16:colId xmlns:a16="http://schemas.microsoft.com/office/drawing/2014/main" val="950021094"/>
                    </a:ext>
                  </a:extLst>
                </a:gridCol>
              </a:tblGrid>
              <a:tr h="1967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주요 라이브러리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5557738"/>
                  </a:ext>
                </a:extLst>
              </a:tr>
              <a:tr h="1967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API 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+mn-ea"/>
                          <a:ea typeface="+mn-ea"/>
                        </a:rPr>
                        <a:t>FastAPI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dirty="0" err="1">
                          <a:latin typeface="+mn-ea"/>
                          <a:ea typeface="+mn-ea"/>
                        </a:rPr>
                        <a:t>pydantic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796940"/>
                  </a:ext>
                </a:extLst>
              </a:tr>
              <a:tr h="2425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비동기 작업 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+mn-ea"/>
                          <a:ea typeface="+mn-ea"/>
                        </a:rPr>
                        <a:t>BackgroundTasks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53666"/>
                  </a:ext>
                </a:extLst>
              </a:tr>
              <a:tr h="1967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외부 요청 전송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requests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764500"/>
                  </a:ext>
                </a:extLst>
              </a:tr>
              <a:tr h="2425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시스템 명령 실행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+mn-ea"/>
                          <a:ea typeface="+mn-ea"/>
                        </a:rPr>
                        <a:t>subprocess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dirty="0" err="1">
                          <a:latin typeface="+mn-ea"/>
                          <a:ea typeface="+mn-ea"/>
                        </a:rPr>
                        <a:t>os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dirty="0" err="1">
                          <a:latin typeface="+mn-ea"/>
                          <a:ea typeface="+mn-ea"/>
                        </a:rPr>
                        <a:t>pathlib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baseline="0" dirty="0" err="1">
                          <a:latin typeface="+mn-ea"/>
                          <a:ea typeface="+mn-ea"/>
                        </a:rPr>
                        <a:t>shutil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540516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CFEA934B-66C0-DB43-CC45-342E1B96C9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767293"/>
              </p:ext>
            </p:extLst>
          </p:nvPr>
        </p:nvGraphicFramePr>
        <p:xfrm>
          <a:off x="424572" y="5838033"/>
          <a:ext cx="5671428" cy="822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35714">
                  <a:extLst>
                    <a:ext uri="{9D8B030D-6E8A-4147-A177-3AD203B41FA5}">
                      <a16:colId xmlns:a16="http://schemas.microsoft.com/office/drawing/2014/main" val="3393814577"/>
                    </a:ext>
                  </a:extLst>
                </a:gridCol>
                <a:gridCol w="2835714">
                  <a:extLst>
                    <a:ext uri="{9D8B030D-6E8A-4147-A177-3AD203B41FA5}">
                      <a16:colId xmlns:a16="http://schemas.microsoft.com/office/drawing/2014/main" val="411676604"/>
                    </a:ext>
                  </a:extLst>
                </a:gridCol>
              </a:tblGrid>
              <a:tr h="1967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목적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사용 도구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616647"/>
                  </a:ext>
                </a:extLst>
              </a:tr>
              <a:tr h="1967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로컬 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API 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실행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+mn-ea"/>
                          <a:ea typeface="+mn-ea"/>
                        </a:rPr>
                        <a:t>uvicorn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093696"/>
                  </a:ext>
                </a:extLst>
              </a:tr>
              <a:tr h="1967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외부 공개용 </a:t>
                      </a:r>
                      <a:r>
                        <a:rPr lang="ko-KR" altLang="en-US" dirty="0" err="1">
                          <a:latin typeface="+mn-ea"/>
                          <a:ea typeface="+mn-ea"/>
                        </a:rPr>
                        <a:t>터널링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+mn-ea"/>
                          <a:ea typeface="+mn-ea"/>
                        </a:rPr>
                        <a:t>ngrok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3891748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E775E22B-3BB1-BC0D-D663-9C048F3C1D6D}"/>
              </a:ext>
            </a:extLst>
          </p:cNvPr>
          <p:cNvSpPr txBox="1"/>
          <p:nvPr/>
        </p:nvSpPr>
        <p:spPr>
          <a:xfrm>
            <a:off x="424570" y="3629020"/>
            <a:ext cx="4149433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API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서버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통신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0A7801-DE0E-C660-F8B3-2CCAB7F1211B}"/>
              </a:ext>
            </a:extLst>
          </p:cNvPr>
          <p:cNvSpPr txBox="1"/>
          <p:nvPr/>
        </p:nvSpPr>
        <p:spPr>
          <a:xfrm>
            <a:off x="424571" y="5519968"/>
            <a:ext cx="4149433" cy="2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배포 및 운영 도구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E3C3AD-9417-D572-DA35-CDDF317BDDA9}"/>
              </a:ext>
            </a:extLst>
          </p:cNvPr>
          <p:cNvSpPr txBox="1"/>
          <p:nvPr/>
        </p:nvSpPr>
        <p:spPr>
          <a:xfrm>
            <a:off x="6476998" y="3731345"/>
            <a:ext cx="2057402" cy="1209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n-ea"/>
              </a:rPr>
              <a:t>실행 환경</a:t>
            </a:r>
            <a:endParaRPr lang="en-US" altLang="ko-KR" b="1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CPU: Ryzen9 5900X</a:t>
            </a:r>
          </a:p>
          <a:p>
            <a:r>
              <a:rPr lang="en-US" altLang="ko-KR" dirty="0">
                <a:latin typeface="+mn-ea"/>
              </a:rPr>
              <a:t>GPU: RTX 4070 </a:t>
            </a:r>
            <a:r>
              <a:rPr lang="en-US" altLang="ko-KR" dirty="0" err="1">
                <a:latin typeface="+mn-ea"/>
              </a:rPr>
              <a:t>Ti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(</a:t>
            </a:r>
            <a:r>
              <a:rPr lang="en-US" altLang="ko-KR" dirty="0" err="1" smtClean="0">
                <a:latin typeface="+mn-ea"/>
              </a:rPr>
              <a:t>Vram</a:t>
            </a:r>
            <a:r>
              <a:rPr lang="en-US" altLang="ko-KR" dirty="0" smtClean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12GB)</a:t>
            </a:r>
          </a:p>
          <a:p>
            <a:r>
              <a:rPr lang="en-US" altLang="ko-KR" dirty="0">
                <a:latin typeface="+mn-ea"/>
              </a:rPr>
              <a:t>RAM: 16 * 2 GB</a:t>
            </a:r>
          </a:p>
          <a:p>
            <a:r>
              <a:rPr lang="en-US" altLang="ko-KR" dirty="0">
                <a:latin typeface="+mn-ea"/>
              </a:rPr>
              <a:t>OS: Ubuntu 24.04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5374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2">
      <a:majorFont>
        <a:latin typeface="Times New Roman"/>
        <a:ea typeface="맑은 고딕"/>
        <a:cs typeface=""/>
      </a:majorFont>
      <a:minorFont>
        <a:latin typeface="Times New Roman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1214</TotalTime>
  <Words>1596</Words>
  <Application>Microsoft Office PowerPoint</Application>
  <PresentationFormat>사용자 지정</PresentationFormat>
  <Paragraphs>323</Paragraphs>
  <Slides>17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33" baseType="lpstr">
      <vt:lpstr>Poppins</vt:lpstr>
      <vt:lpstr>Franklin Gothic Demi</vt:lpstr>
      <vt:lpstr>Source Han Sans KR</vt:lpstr>
      <vt:lpstr>네모고딕 Medium</vt:lpstr>
      <vt:lpstr>Arial</vt:lpstr>
      <vt:lpstr>Agrandir Bold</vt:lpstr>
      <vt:lpstr>네모고딕 Light</vt:lpstr>
      <vt:lpstr>times</vt:lpstr>
      <vt:lpstr>Source Han Sans KR Bold</vt:lpstr>
      <vt:lpstr>Telegraf Bold</vt:lpstr>
      <vt:lpstr>Gotham Bold</vt:lpstr>
      <vt:lpstr>Barlow Condensed Bold</vt:lpstr>
      <vt:lpstr>Times New Roman</vt:lpstr>
      <vt:lpstr>Telegraf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Green Gradient Minimalist Professional Business Presentation</dc:title>
  <dc:creator>sunny</dc:creator>
  <cp:lastModifiedBy>human</cp:lastModifiedBy>
  <cp:revision>52</cp:revision>
  <dcterms:created xsi:type="dcterms:W3CDTF">2006-08-16T00:00:00Z</dcterms:created>
  <dcterms:modified xsi:type="dcterms:W3CDTF">2025-08-01T06:08:21Z</dcterms:modified>
  <dc:identifier>DAGt2RG2kWI</dc:identifier>
</cp:coreProperties>
</file>